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63" r:id="rId3"/>
    <p:sldId id="274" r:id="rId4"/>
    <p:sldId id="275" r:id="rId5"/>
    <p:sldId id="276" r:id="rId6"/>
    <p:sldId id="277" r:id="rId7"/>
    <p:sldId id="278" r:id="rId8"/>
    <p:sldId id="279" r:id="rId9"/>
    <p:sldId id="280"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2B2043-F7DA-461B-9D96-FAAD7675B038}" v="2" dt="2023-02-09T04:41:41.305"/>
    <p1510:client id="{D708ED95-0AF5-4431-AC67-9EF002B110FA}" v="212" dt="2023-02-09T04:15:59.4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9" d="100"/>
          <a:sy n="119" d="100"/>
        </p:scale>
        <p:origin x="864"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E90775-AD8C-42FF-ADF4-2F933BD7C0CD}" type="datetimeFigureOut">
              <a:rPr kumimoji="1" lang="ja-JP" altLang="en-US" smtClean="0"/>
              <a:t>2023/5/18</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52C9B8-915C-43D8-81FA-CD7B291D643E}" type="slidenum">
              <a:rPr kumimoji="1" lang="ja-JP" altLang="en-US" smtClean="0"/>
              <a:t>‹#›</a:t>
            </a:fld>
            <a:endParaRPr kumimoji="1" lang="ja-JP" altLang="en-US"/>
          </a:p>
        </p:txBody>
      </p:sp>
    </p:spTree>
    <p:extLst>
      <p:ext uri="{BB962C8B-B14F-4D97-AF65-F5344CB8AC3E}">
        <p14:creationId xmlns:p14="http://schemas.microsoft.com/office/powerpoint/2010/main" val="23135618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6D135CB-5828-487B-BC99-FDED7226CACC}" type="slidenum">
              <a:rPr kumimoji="1" lang="ja-JP" altLang="en-US" smtClean="0"/>
              <a:t>1</a:t>
            </a:fld>
            <a:endParaRPr kumimoji="1" lang="ja-JP" altLang="en-US"/>
          </a:p>
        </p:txBody>
      </p:sp>
    </p:spTree>
    <p:extLst>
      <p:ext uri="{BB962C8B-B14F-4D97-AF65-F5344CB8AC3E}">
        <p14:creationId xmlns:p14="http://schemas.microsoft.com/office/powerpoint/2010/main" val="1957879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852C9B8-915C-43D8-81FA-CD7B291D643E}" type="slidenum">
              <a:rPr kumimoji="1" lang="ja-JP" altLang="en-US" smtClean="0"/>
              <a:t>5</a:t>
            </a:fld>
            <a:endParaRPr kumimoji="1" lang="ja-JP" altLang="en-US"/>
          </a:p>
        </p:txBody>
      </p:sp>
    </p:spTree>
    <p:extLst>
      <p:ext uri="{BB962C8B-B14F-4D97-AF65-F5344CB8AC3E}">
        <p14:creationId xmlns:p14="http://schemas.microsoft.com/office/powerpoint/2010/main" val="6780248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852C9B8-915C-43D8-81FA-CD7B291D643E}" type="slidenum">
              <a:rPr kumimoji="1" lang="ja-JP" altLang="en-US" smtClean="0"/>
              <a:t>6</a:t>
            </a:fld>
            <a:endParaRPr kumimoji="1" lang="ja-JP" altLang="en-US"/>
          </a:p>
        </p:txBody>
      </p:sp>
    </p:spTree>
    <p:extLst>
      <p:ext uri="{BB962C8B-B14F-4D97-AF65-F5344CB8AC3E}">
        <p14:creationId xmlns:p14="http://schemas.microsoft.com/office/powerpoint/2010/main" val="884070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9E4E54C-BFA6-4A57-AD95-66446F3F4AB3}" type="datetime1">
              <a:rPr kumimoji="1" lang="ja-JP" altLang="en-US" smtClean="0"/>
              <a:t>2023/5/18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548745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7610EB-42E6-4138-AF45-5573D7D07764}" type="datetime1">
              <a:rPr kumimoji="1" lang="ja-JP" altLang="en-US" smtClean="0"/>
              <a:t>2023/5/18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775911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0D0F05B-9B45-46AC-A6EA-6D496D547141}" type="datetime1">
              <a:rPr kumimoji="1" lang="ja-JP" altLang="en-US" smtClean="0"/>
              <a:t>2023/5/18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47284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0A48A1-401B-4040-AF23-C86B2989545B}" type="datetime1">
              <a:rPr kumimoji="1" lang="ja-JP" altLang="en-US" smtClean="0"/>
              <a:t>2023/5/18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16092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00BE0FE-C819-4012-84FD-FF5EC77EB260}" type="datetime1">
              <a:rPr kumimoji="1" lang="ja-JP" altLang="en-US" smtClean="0"/>
              <a:t>2023/5/18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1753628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436DE98-4062-4BB1-8AB2-339F00CAEE21}" type="datetime1">
              <a:rPr kumimoji="1" lang="ja-JP" altLang="en-US" smtClean="0"/>
              <a:t>2023/5/18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943780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C184D9A-C20C-45C6-96E1-FD19B5ECEB3B}" type="datetime1">
              <a:rPr kumimoji="1" lang="ja-JP" altLang="en-US" smtClean="0"/>
              <a:t>2023/5/18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709884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8A777F6-6767-493B-9B51-0628FD56FED5}" type="datetime1">
              <a:rPr kumimoji="1" lang="ja-JP" altLang="en-US" smtClean="0"/>
              <a:t>2023/5/18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240771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BB6A60-77AD-414C-8159-9F321B8E0DC6}" type="datetime1">
              <a:rPr kumimoji="1" lang="ja-JP" altLang="en-US" smtClean="0"/>
              <a:t>2023/5/18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4051129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E774D73-1245-492E-84A7-CCAED4891B77}" type="datetime1">
              <a:rPr kumimoji="1" lang="ja-JP" altLang="en-US" smtClean="0"/>
              <a:t>2023/5/18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4079907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AC0E0F8-DEF2-4465-8249-C9F2F7D83BCF}" type="datetime1">
              <a:rPr kumimoji="1" lang="ja-JP" altLang="en-US" smtClean="0"/>
              <a:t>2023/5/18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2060462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B5AA9-1F85-4A72-9A63-2A6C5170CD82}" type="datetime1">
              <a:rPr kumimoji="1" lang="ja-JP" altLang="en-US" smtClean="0"/>
              <a:t>2023/5/18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800">
                <a:solidFill>
                  <a:schemeClr val="tx1">
                    <a:tint val="75000"/>
                  </a:schemeClr>
                </a:solidFill>
              </a:defRPr>
            </a:lvl1pPr>
          </a:lstStyle>
          <a:p>
            <a:fld id="{D2CFAB68-B97E-44C6-B903-0A221F45C963}" type="slidenum">
              <a:rPr kumimoji="1" lang="ja-JP" altLang="en-US" smtClean="0"/>
              <a:pPr/>
              <a:t>‹#›</a:t>
            </a:fld>
            <a:endParaRPr kumimoji="1" lang="ja-JP" altLang="en-US" dirty="0"/>
          </a:p>
        </p:txBody>
      </p:sp>
    </p:spTree>
    <p:extLst>
      <p:ext uri="{BB962C8B-B14F-4D97-AF65-F5344CB8AC3E}">
        <p14:creationId xmlns:p14="http://schemas.microsoft.com/office/powerpoint/2010/main" val="12011120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francescoeconomy.org/" TargetMode="External"/><Relationship Id="rId7" Type="http://schemas.openxmlformats.org/officeDocument/2006/relationships/hyperlink" Target="https://www.vatican.va/content/francesco/en/speeches/2022/september/documents/20220924-visita-assisi.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vatican.va/content/francesco/en/messages/pont-messages/2021/documents/20211002-videomessaggio-economyoffrancesco.html" TargetMode="External"/><Relationship Id="rId5" Type="http://schemas.openxmlformats.org/officeDocument/2006/relationships/hyperlink" Target="https://www.vatican.va/content/francesco/en/messages/pont-messages/2020/documents/papa-francesco_20201121_videomessaggio-economy-of-francesco.html" TargetMode="External"/><Relationship Id="rId10" Type="http://schemas.openxmlformats.org/officeDocument/2006/relationships/image" Target="../media/image2.png"/><Relationship Id="rId4" Type="http://schemas.openxmlformats.org/officeDocument/2006/relationships/hyperlink" Target="https://www.vatican.va/content/francesco/en/letters/2019/documents/papa-francesco_20190501_giovani-imprenditori.html" TargetMode="External"/><Relationship Id="rId9" Type="http://schemas.openxmlformats.org/officeDocument/2006/relationships/hyperlink" Target="https://youtu.be/4m3QYNNbbW8?t=6"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vatican.va/content/francesco/en/encyclicals/documents/papa-francesco_20150524_enciclica-laudato-si.html" TargetMode="External"/><Relationship Id="rId2" Type="http://schemas.openxmlformats.org/officeDocument/2006/relationships/hyperlink" Target="https://www.vatican.va/content/francesco/en/messages/pont-messages/2020/documents/papa-francesco_20201121_videomessaggio-economy-of-francesco.html#_ftn1" TargetMode="External"/><Relationship Id="rId1" Type="http://schemas.openxmlformats.org/officeDocument/2006/relationships/slideLayout" Target="../slideLayouts/slideLayout6.xml"/><Relationship Id="rId5" Type="http://schemas.openxmlformats.org/officeDocument/2006/relationships/hyperlink" Target="https://www.vatican.va/content/francesco/ja/encyclicals/documents/papa-francesco_20150524_enciclica-laudato-si.html" TargetMode="External"/><Relationship Id="rId4" Type="http://schemas.openxmlformats.org/officeDocument/2006/relationships/hyperlink" Target="http://www.vatican.va/content/francesco/en/encyclicals/documents/papa-francesco_20150524_enciclica-laudato-si.html#61"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www.vatican.va/content/francesco/en/messages/pont-messages/2020/documents/papa-francesco_20201121_videomessaggio-economy-of-francesco.html#_ftn5" TargetMode="External"/><Relationship Id="rId13" Type="http://schemas.openxmlformats.org/officeDocument/2006/relationships/hyperlink" Target="https://www.vatican.va/content/francesco/en/messages/pont-messages/2020/documents/papa-francesco_20201121_videomessaggio-economy-of-francesco.html#_ftnref5" TargetMode="External"/><Relationship Id="rId3" Type="http://schemas.openxmlformats.org/officeDocument/2006/relationships/hyperlink" Target="https://www.vatican.va/content/francesco/en/messages/pont-messages/2020/documents/papa-francesco_20201121_videomessaggio-economy-of-francesco.html#_ftnref2" TargetMode="External"/><Relationship Id="rId7" Type="http://schemas.openxmlformats.org/officeDocument/2006/relationships/hyperlink" Target="https://www.vatican.va/content/francesco/en/messages/pont-messages/2020/documents/papa-francesco_20201121_videomessaggio-economy-of-francesco.html#_ftn4" TargetMode="External"/><Relationship Id="rId12" Type="http://schemas.openxmlformats.org/officeDocument/2006/relationships/hyperlink" Target="http://www.vatican.va/content/francesco/en/encyclicals/documents/papa-francesco_20150524_enciclica-laudato-si.html#111" TargetMode="External"/><Relationship Id="rId2" Type="http://schemas.openxmlformats.org/officeDocument/2006/relationships/hyperlink" Target="https://www.vatican.va/content/francesco/en/messages/pont-messages/2020/documents/papa-francesco_20201121_videomessaggio-economy-of-francesco.html#_ftn2" TargetMode="External"/><Relationship Id="rId1" Type="http://schemas.openxmlformats.org/officeDocument/2006/relationships/slideLayout" Target="../slideLayouts/slideLayout6.xml"/><Relationship Id="rId6" Type="http://schemas.openxmlformats.org/officeDocument/2006/relationships/hyperlink" Target="https://www.vatican.va/content/francesco/en/messages/pont-messages/2020/documents/papa-francesco_20201121_videomessaggio-economy-of-francesco.html#_ftn3" TargetMode="External"/><Relationship Id="rId11" Type="http://schemas.openxmlformats.org/officeDocument/2006/relationships/hyperlink" Target="https://www.vatican.va/content/francesco/en/messages/pont-messages/2020/documents/papa-francesco_20201121_videomessaggio-economy-of-francesco.html#_ftnref4" TargetMode="External"/><Relationship Id="rId5" Type="http://schemas.openxmlformats.org/officeDocument/2006/relationships/hyperlink" Target="http://www.vatican.va/content/francesco/en/apost_exhortations/documents/papa-francesco_esortazione-ap_20131124_evangelii-gaudium.html#Challenges_from_urban_cultures" TargetMode="External"/><Relationship Id="rId15" Type="http://schemas.openxmlformats.org/officeDocument/2006/relationships/hyperlink" Target="https://llc-research.jp/blog/shiryou_graph/popular-movements-2015-pope-salute-hannyaku/" TargetMode="External"/><Relationship Id="rId10" Type="http://schemas.openxmlformats.org/officeDocument/2006/relationships/hyperlink" Target="http://www.vatican.va/content/francesco/en/speeches/2015/july/documents/papa-francesco_20150709_bolivia-movimenti-popolari.html" TargetMode="External"/><Relationship Id="rId4" Type="http://schemas.openxmlformats.org/officeDocument/2006/relationships/hyperlink" Target="http://www.vatican.va/content/francesco/en/apost_exhortations/documents/papa-francesco_esortazione-ap_20131124_evangelii-gaudium.html" TargetMode="External"/><Relationship Id="rId9" Type="http://schemas.openxmlformats.org/officeDocument/2006/relationships/hyperlink" Target="https://www.vatican.va/content/francesco/en/messages/pont-messages/2020/documents/papa-francesco_20201121_videomessaggio-economy-of-francesco.html#_ftnref3" TargetMode="External"/><Relationship Id="rId14" Type="http://schemas.openxmlformats.org/officeDocument/2006/relationships/hyperlink" Target="http://www.vatican.va/content/john-paul-ii/en/encyclicals/documents/hf_jp-ii_enc_01051991_centesimus-annus.html"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vatican.va/content/francesco/en/messages/pont-messages/2020/documents/papa-francesco_20201121_videomessaggio-economy-of-francesco.html#_ftn8" TargetMode="External"/><Relationship Id="rId13" Type="http://schemas.openxmlformats.org/officeDocument/2006/relationships/hyperlink" Target="https://www.vatican.va/content/francesco/en/messages/pont-messages/2020/documents/papa-francesco_20201121_videomessaggio-economy-of-francesco.html#_ftnref8" TargetMode="External"/><Relationship Id="rId18" Type="http://schemas.openxmlformats.org/officeDocument/2006/relationships/hyperlink" Target="https://llc-research.jp/blog/benkyokai/20200321-building-bridges-between-peoples-and-in/" TargetMode="External"/><Relationship Id="rId3" Type="http://schemas.openxmlformats.org/officeDocument/2006/relationships/hyperlink" Target="https://www.vatican.va/content/francesco/en/messages/pont-messages/2020/documents/papa-francesco_20201121_videomessaggio-economy-of-francesco.html#_ftn6" TargetMode="External"/><Relationship Id="rId7" Type="http://schemas.openxmlformats.org/officeDocument/2006/relationships/hyperlink" Target="https://www.vatican.va/content/francesco/en/messages/pont-messages/2020/documents/papa-francesco_20201121_videomessaggio-economy-of-francesco.html#_ftn7" TargetMode="External"/><Relationship Id="rId12" Type="http://schemas.openxmlformats.org/officeDocument/2006/relationships/hyperlink" Target="http://www.vatican.va/content/francesco/en/encyclicals/documents/papa-francesco_20150524_enciclica-laudato-si.html#47" TargetMode="External"/><Relationship Id="rId17" Type="http://schemas.openxmlformats.org/officeDocument/2006/relationships/hyperlink" Target="http://www.vatican.va/content/francesco/en/encyclicals/documents/papa-francesco_20201003_enciclica-fratelli-tutti.html#105" TargetMode="External"/><Relationship Id="rId2" Type="http://schemas.openxmlformats.org/officeDocument/2006/relationships/hyperlink" Target="http://www.vatican.va/content/benedict-xvi/en.html" TargetMode="External"/><Relationship Id="rId16" Type="http://schemas.openxmlformats.org/officeDocument/2006/relationships/hyperlink" Target="http://www.vatican.va/content/francesco/en/encyclicals/documents/papa-francesco_20201003_enciclica-fratelli-tutti.html" TargetMode="External"/><Relationship Id="rId20" Type="http://schemas.openxmlformats.org/officeDocument/2006/relationships/hyperlink" Target="https://www.vatican.va/content/dam/francesco/pdf/encyclicals/documents/papa-francesco_20201003_enciclica-fratelli-tutti_ja.pdf" TargetMode="External"/><Relationship Id="rId1" Type="http://schemas.openxmlformats.org/officeDocument/2006/relationships/slideLayout" Target="../slideLayouts/slideLayout6.xml"/><Relationship Id="rId6" Type="http://schemas.openxmlformats.org/officeDocument/2006/relationships/hyperlink" Target="https://francescoeconomy.org/eof-villages/" TargetMode="External"/><Relationship Id="rId11" Type="http://schemas.openxmlformats.org/officeDocument/2006/relationships/hyperlink" Target="https://www.pass.va/en/magisterium/francis/2020-5-february.html" TargetMode="External"/><Relationship Id="rId5" Type="http://schemas.openxmlformats.org/officeDocument/2006/relationships/hyperlink" Target="http://www.vatican.va/content/benedict-xvi/en/encyclicals/documents/hf_ben-xvi_enc_20090629_caritas-in-veritate.html" TargetMode="External"/><Relationship Id="rId15" Type="http://schemas.openxmlformats.org/officeDocument/2006/relationships/hyperlink" Target="https://www.vatican.va/content/francesco/en/messages/pont-messages/2020/documents/papa-francesco_20201121_videomessaggio-economy-of-francesco.html#_ftnref9" TargetMode="External"/><Relationship Id="rId10" Type="http://schemas.openxmlformats.org/officeDocument/2006/relationships/hyperlink" Target="https://www.vatican.va/content/francesco/en/messages/pont-messages/2020/documents/papa-francesco_20201121_videomessaggio-economy-of-francesco.html#_ftnref7" TargetMode="External"/><Relationship Id="rId19" Type="http://schemas.openxmlformats.org/officeDocument/2006/relationships/hyperlink" Target="https://llc-research.jp/~archives/benkyoukai%202017to20xx/Benkyokai2%20ShinSei%2020200321/building%20the%20bridges%20between%20peoples%20and%20individuals%2020200312%20link.pdf" TargetMode="External"/><Relationship Id="rId4" Type="http://schemas.openxmlformats.org/officeDocument/2006/relationships/hyperlink" Target="https://www.vatican.va/content/francesco/en/messages/pont-messages/2020/documents/papa-francesco_20201121_videomessaggio-economy-of-francesco.html#_ftnref6" TargetMode="External"/><Relationship Id="rId9" Type="http://schemas.openxmlformats.org/officeDocument/2006/relationships/hyperlink" Target="https://www.vatican.va/content/francesco/en/messages/pont-messages/2020/documents/papa-francesco_20201121_videomessaggio-economy-of-francesco.html#_ftn9" TargetMode="External"/><Relationship Id="rId14" Type="http://schemas.openxmlformats.org/officeDocument/2006/relationships/hyperlink" Target="http://www.vatican.va/content/francesco/en/apost_exhortations/documents/papa-francesco_esortazione-ap_20131124_evangelii-gaudium.html#The_whole_is_greater_than_the_part"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vatican.va/content/francesco/en/messages/pont-messages/2020/documents/papa-francesco_20201121_videomessaggio-economy-of-francesco.html#_ftn12" TargetMode="External"/><Relationship Id="rId13" Type="http://schemas.openxmlformats.org/officeDocument/2006/relationships/hyperlink" Target="http://www.vatican.va/content/francesco/en/encyclicals/documents/papa-francesco_20150524_enciclica-laudato-si.html#50" TargetMode="External"/><Relationship Id="rId18" Type="http://schemas.openxmlformats.org/officeDocument/2006/relationships/hyperlink" Target="https://www.mofa.go.jp/mofaj/gaiko/udhr/" TargetMode="External"/><Relationship Id="rId3" Type="http://schemas.openxmlformats.org/officeDocument/2006/relationships/hyperlink" Target="https://www.vatican.va/content/francesco/en/messages/pont-messages/2020/documents/papa-francesco_20201121_videomessaggio-economy-of-francesco.html#_ftn10" TargetMode="External"/><Relationship Id="rId7" Type="http://schemas.openxmlformats.org/officeDocument/2006/relationships/hyperlink" Target="https://www.vatican.va/content/francesco/en/messages/pont-messages/2020/documents/papa-francesco_20201121_videomessaggio-economy-of-francesco.html#_ftn11" TargetMode="External"/><Relationship Id="rId12" Type="http://schemas.openxmlformats.org/officeDocument/2006/relationships/hyperlink" Target="http://www.vatican.va/content/francesco/en/encyclicals/documents/papa-francesco_20150524_enciclica-laudato-si.html#90" TargetMode="External"/><Relationship Id="rId17" Type="http://schemas.openxmlformats.org/officeDocument/2006/relationships/hyperlink" Target="https://www.pass.va/en/magisterium/francis/2020-5-february.html" TargetMode="External"/><Relationship Id="rId2" Type="http://schemas.openxmlformats.org/officeDocument/2006/relationships/notesSlide" Target="../notesSlides/notesSlide2.xml"/><Relationship Id="rId16" Type="http://schemas.openxmlformats.org/officeDocument/2006/relationships/hyperlink" Target="http://www.vatican.va/content/francesco/en/encyclicals/documents/papa-francesco_20201003_enciclica-fratelli-tutti.html#103" TargetMode="External"/><Relationship Id="rId1" Type="http://schemas.openxmlformats.org/officeDocument/2006/relationships/slideLayout" Target="../slideLayouts/slideLayout6.xml"/><Relationship Id="rId6" Type="http://schemas.openxmlformats.org/officeDocument/2006/relationships/hyperlink" Target="https://www.vatican.va/content/dam/francesco/pdf/encyclicals/documents/papa-francesco_20150524_enciclica-laudato-si_ja.pdf" TargetMode="External"/><Relationship Id="rId11" Type="http://schemas.openxmlformats.org/officeDocument/2006/relationships/hyperlink" Target="https://www.vatican.va/content/francesco/en/messages/pont-messages/2020/documents/papa-francesco_20201121_videomessaggio-economy-of-francesco.html#_ftnref12" TargetMode="External"/><Relationship Id="rId5" Type="http://schemas.openxmlformats.org/officeDocument/2006/relationships/hyperlink" Target="http://www.vatican.va/content/francesco/en/encyclicals/documents/papa-francesco_20150524_enciclica-laudato-si.html#216" TargetMode="External"/><Relationship Id="rId15" Type="http://schemas.openxmlformats.org/officeDocument/2006/relationships/hyperlink" Target="http://www.vatican.va/content/francesco/en/encyclicals/documents/papa-francesco_20201003_enciclica-fratelli-tutti.html#21" TargetMode="External"/><Relationship Id="rId10" Type="http://schemas.openxmlformats.org/officeDocument/2006/relationships/hyperlink" Target="https://www.vatican.va/content/francesco/en/messages/pont-messages/2020/documents/papa-francesco_20201121_videomessaggio-economy-of-francesco.html#_ftnref11" TargetMode="External"/><Relationship Id="rId19" Type="http://schemas.openxmlformats.org/officeDocument/2006/relationships/hyperlink" Target="https://www.vatican.va/content/dam/francesco/pdf/encyclicals/documents/papa-francesco_20201003_enciclica-fratelli-tutti_ja.pdf" TargetMode="External"/><Relationship Id="rId4" Type="http://schemas.openxmlformats.org/officeDocument/2006/relationships/hyperlink" Target="https://www.vatican.va/content/francesco/en/messages/pont-messages/2020/documents/papa-francesco_20201121_videomessaggio-economy-of-francesco.html#_ftnref10" TargetMode="External"/><Relationship Id="rId9" Type="http://schemas.openxmlformats.org/officeDocument/2006/relationships/hyperlink" Target="https://www.vatican.va/content/francesco/en/messages/pont-messages/2020/documents/papa-francesco_20201121_videomessaggio-economy-of-francesco.html#_ftn13" TargetMode="External"/><Relationship Id="rId14" Type="http://schemas.openxmlformats.org/officeDocument/2006/relationships/hyperlink" Target="https://www.vatican.va/content/francesco/en/messages/pont-messages/2020/documents/papa-francesco_20201121_videomessaggio-economy-of-francesco.html#_ftnref13"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www.vatican.va/content/francesco/en/messages/pont-messages/2020/documents/papa-francesco_20201121_videomessaggio-economy-of-francesco.html#_ftn15" TargetMode="External"/><Relationship Id="rId3" Type="http://schemas.openxmlformats.org/officeDocument/2006/relationships/hyperlink" Target="https://www.vatican.va/content/francesco/en/messages/pont-messages/2020/documents/papa-francesco_20201121_videomessaggio-economy-of-francesco.html#_ftn14" TargetMode="External"/><Relationship Id="rId7" Type="http://schemas.openxmlformats.org/officeDocument/2006/relationships/hyperlink" Target="https://www.vatican.va/content/dam/francesco/pdf/encyclicals/documents/papa-francesco_20150524_enciclica-laudato-si_ja.pdf"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hyperlink" Target="http://www.vatican.va/content/francesco/en/encyclicals/documents/papa-francesco_20150524_enciclica-laudato-si.html#142" TargetMode="External"/><Relationship Id="rId5" Type="http://schemas.openxmlformats.org/officeDocument/2006/relationships/hyperlink" Target="http://www.vatican.va/content/francesco/en/apost_exhortations/documents/papa-francesco_esortazione-ap_20131124_evangelii-gaudium.html#No_to_an_economy_of_exclusion" TargetMode="External"/><Relationship Id="rId10" Type="http://schemas.openxmlformats.org/officeDocument/2006/relationships/hyperlink" Target="http://www.vatican.va/content/francesco/en/apost_constitutions/documents/papa-francesco_costituzione-ap_20171208_veritatis-gaudium.html" TargetMode="External"/><Relationship Id="rId4" Type="http://schemas.openxmlformats.org/officeDocument/2006/relationships/hyperlink" Target="https://www.vatican.va/content/francesco/en/messages/pont-messages/2020/documents/papa-francesco_20201121_videomessaggio-economy-of-francesco.html#_ftnref14" TargetMode="External"/><Relationship Id="rId9" Type="http://schemas.openxmlformats.org/officeDocument/2006/relationships/hyperlink" Target="https://www.vatican.va/content/francesco/en/messages/pont-messages/2020/documents/papa-francesco_20201121_videomessaggio-economy-of-francesco.html#_ftnref15"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www.vatican.va/content/dam/francesco/pdf/encyclicals/documents/papa-francesco_20150524_enciclica-laudato-si_ja.pdf" TargetMode="External"/><Relationship Id="rId13" Type="http://schemas.openxmlformats.org/officeDocument/2006/relationships/hyperlink" Target="https://www.vatican.va/content/francesco/en/messages/pont-messages/2020/documents/papa-francesco_20201121_videomessaggio-economy-of-francesco.html#_ftn19" TargetMode="External"/><Relationship Id="rId3" Type="http://schemas.openxmlformats.org/officeDocument/2006/relationships/hyperlink" Target="https://www.vatican.va/content/francesco/en/messages/pont-messages/2020/documents/papa-francesco_20201121_videomessaggio-economy-of-francesco.html#_ftn17" TargetMode="External"/><Relationship Id="rId7" Type="http://schemas.openxmlformats.org/officeDocument/2006/relationships/hyperlink" Target="http://www.vatican.va/content/paul-vi/en/encyclicals/documents/hf_p-vi_enc_26031967_populorum.html" TargetMode="External"/><Relationship Id="rId12" Type="http://schemas.openxmlformats.org/officeDocument/2006/relationships/hyperlink" Target="http://www.vatican.va/content/paul-vi/en.html" TargetMode="External"/><Relationship Id="rId2" Type="http://schemas.openxmlformats.org/officeDocument/2006/relationships/hyperlink" Target="https://www.vatican.va/content/francesco/en/messages/pont-messages/2020/documents/papa-francesco_20201121_videomessaggio-economy-of-francesco.html#_ftn16" TargetMode="External"/><Relationship Id="rId1" Type="http://schemas.openxmlformats.org/officeDocument/2006/relationships/slideLayout" Target="../slideLayouts/slideLayout6.xml"/><Relationship Id="rId6" Type="http://schemas.openxmlformats.org/officeDocument/2006/relationships/hyperlink" Target="https://www.vatican.va/content/francesco/en/messages/pont-messages/2020/documents/papa-francesco_20201121_videomessaggio-economy-of-francesco.html#_ftnref17" TargetMode="External"/><Relationship Id="rId11" Type="http://schemas.openxmlformats.org/officeDocument/2006/relationships/hyperlink" Target="http://www.vatican.va/content/benedict-xvi/en/encyclicals/documents/hf_ben-xvi_enc_20071130_spe-salvi.html" TargetMode="External"/><Relationship Id="rId5" Type="http://schemas.openxmlformats.org/officeDocument/2006/relationships/hyperlink" Target="http://www.vatican.va/content/francesco/en/encyclicals/documents/papa-francesco_20150524_enciclica-laudato-si.html#189" TargetMode="External"/><Relationship Id="rId10" Type="http://schemas.openxmlformats.org/officeDocument/2006/relationships/hyperlink" Target="https://www.vatican.va/content/francesco/en/messages/pont-messages/2020/documents/papa-francesco_20201121_videomessaggio-economy-of-francesco.html#_ftnref18" TargetMode="External"/><Relationship Id="rId4" Type="http://schemas.openxmlformats.org/officeDocument/2006/relationships/hyperlink" Target="https://www.vatican.va/content/francesco/en/messages/pont-messages/2020/documents/papa-francesco_20201121_videomessaggio-economy-of-francesco.html#_ftnref16" TargetMode="External"/><Relationship Id="rId9" Type="http://schemas.openxmlformats.org/officeDocument/2006/relationships/hyperlink" Target="https://www.vatican.va/content/francesco/en/messages/pont-messages/2020/documents/papa-francesco_20201121_videomessaggio-economy-of-francesco.html#_ftn18" TargetMode="External"/><Relationship Id="rId14" Type="http://schemas.openxmlformats.org/officeDocument/2006/relationships/hyperlink" Target="https://www.vatican.va/content/francesco/en/messages/pont-messages/2020/documents/papa-francesco_20201121_videomessaggio-economy-of-francesco.html#_ftnref19"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llc-research.jp/blog/benkyokai/20200516-building-bridges-between-peoples-and-in/" TargetMode="External"/><Relationship Id="rId13" Type="http://schemas.openxmlformats.org/officeDocument/2006/relationships/hyperlink" Target="https://www.vatican.va/content/francesco/en/messages/pont-messages/2020/documents/papa-francesco_20201121_videomessaggio-economy-of-francesco.html#_ftnref22" TargetMode="External"/><Relationship Id="rId3" Type="http://schemas.openxmlformats.org/officeDocument/2006/relationships/hyperlink" Target="https://www.vatican.va/content/francesco/en/messages/pont-messages/2020/documents/papa-francesco_20201121_videomessaggio-economy-of-francesco.html#_ftn21" TargetMode="External"/><Relationship Id="rId7" Type="http://schemas.openxmlformats.org/officeDocument/2006/relationships/hyperlink" Target="http://www.vatican.va/content/paul-vi/en/encyclicals/documents/hf_p-vi_enc_26031967_populorum.html" TargetMode="External"/><Relationship Id="rId12" Type="http://schemas.openxmlformats.org/officeDocument/2006/relationships/hyperlink" Target="https://www.vatican.va/content/francesco/en/messages/pont-messages/2020/documents/papa-francesco_20201121_videomessaggio-economy-of-francesco.html#_ftn23" TargetMode="External"/><Relationship Id="rId17" Type="http://schemas.openxmlformats.org/officeDocument/2006/relationships/hyperlink" Target="https://www.vatican.va/content/dam/francesco/pdf/encyclicals/documents/papa-francesco_20201003_enciclica-fratelli-tutti_ja.pdf" TargetMode="External"/><Relationship Id="rId2" Type="http://schemas.openxmlformats.org/officeDocument/2006/relationships/hyperlink" Target="https://www.vatican.va/content/francesco/en/messages/pont-messages/2020/documents/papa-francesco_20201121_videomessaggio-economy-of-francesco.html#_ftn20" TargetMode="External"/><Relationship Id="rId16" Type="http://schemas.openxmlformats.org/officeDocument/2006/relationships/hyperlink" Target="http://www.vatican.va/content/francesco/en/encyclicals/documents/papa-francesco_20201003_enciclica-fratelli-tutti.html#35" TargetMode="External"/><Relationship Id="rId1" Type="http://schemas.openxmlformats.org/officeDocument/2006/relationships/slideLayout" Target="../slideLayouts/slideLayout6.xml"/><Relationship Id="rId6" Type="http://schemas.openxmlformats.org/officeDocument/2006/relationships/hyperlink" Target="https://www.vatican.va/content/francesco/en/messages/pont-messages/2020/documents/papa-francesco_20201121_videomessaggio-economy-of-francesco.html#_ftnref21" TargetMode="External"/><Relationship Id="rId11" Type="http://schemas.openxmlformats.org/officeDocument/2006/relationships/hyperlink" Target="https://www.vatican.va/content/francesco/en/messages/pont-messages/2020/documents/papa-francesco_20201121_videomessaggio-economy-of-francesco.html#_ftn22" TargetMode="External"/><Relationship Id="rId5" Type="http://schemas.openxmlformats.org/officeDocument/2006/relationships/hyperlink" Target="http://www.vatican.va/content/francesco/en/speeches/2015/september/documents/papa-francesco_20150925_onu-visita.html" TargetMode="External"/><Relationship Id="rId15" Type="http://schemas.openxmlformats.org/officeDocument/2006/relationships/hyperlink" Target="https://www.vatican.va/content/francesco/en/messages/pont-messages/2020/documents/papa-francesco_20201121_videomessaggio-economy-of-francesco.html#_ftnref23" TargetMode="External"/><Relationship Id="rId10" Type="http://schemas.openxmlformats.org/officeDocument/2006/relationships/hyperlink" Target="https://llc-research.jp/blog/benkyokai/20181117-economics-in-cst/" TargetMode="External"/><Relationship Id="rId4" Type="http://schemas.openxmlformats.org/officeDocument/2006/relationships/hyperlink" Target="https://www.vatican.va/content/francesco/en/messages/pont-messages/2020/documents/papa-francesco_20201121_videomessaggio-economy-of-francesco.html#_ftnref20" TargetMode="External"/><Relationship Id="rId9" Type="http://schemas.openxmlformats.org/officeDocument/2006/relationships/hyperlink" Target="https://www.huffingtonpost.jp/2015/09/30/roman-pope_n_8218254.html" TargetMode="External"/><Relationship Id="rId14" Type="http://schemas.openxmlformats.org/officeDocument/2006/relationships/hyperlink" Target="http://www.vatican.va/content/francesco/en/encyclicals/documents/papa-francesco_20201003_enciclica-fratelli-tutti.html#77"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vatican.va/content/francesco/en/messages/pont-messages/2020/documents/papa-francesco_20201121_videomessaggio-economy-of-francesco.html#_ftnref24" TargetMode="External"/><Relationship Id="rId2" Type="http://schemas.openxmlformats.org/officeDocument/2006/relationships/hyperlink" Target="https://www.vatican.va/content/francesco/en/messages/pont-messages/2020/documents/papa-francesco_20201121_videomessaggio-economy-of-francesco.html#_ftn24" TargetMode="External"/><Relationship Id="rId1" Type="http://schemas.openxmlformats.org/officeDocument/2006/relationships/slideLayout" Target="../slideLayouts/slideLayout6.xml"/><Relationship Id="rId5" Type="http://schemas.openxmlformats.org/officeDocument/2006/relationships/hyperlink" Target="https://www.cbcj.catholic.jp/2018/10/03/19123/" TargetMode="External"/><Relationship Id="rId4" Type="http://schemas.openxmlformats.org/officeDocument/2006/relationships/hyperlink" Target="http://www.vatican.va/content/francesco/en/speeches/2018/october/documents/papa-francesco_20181003_apertura-sinodo.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E72AE519-0FC3-479F-8244-2BA9CCE85C9E}"/>
              </a:ext>
            </a:extLst>
          </p:cNvPr>
          <p:cNvSpPr>
            <a:spLocks noGrp="1"/>
          </p:cNvSpPr>
          <p:nvPr>
            <p:ph type="subTitle" idx="1"/>
          </p:nvPr>
        </p:nvSpPr>
        <p:spPr>
          <a:xfrm>
            <a:off x="1142998" y="5834130"/>
            <a:ext cx="6858000" cy="877641"/>
          </a:xfrm>
        </p:spPr>
        <p:txBody>
          <a:bodyPr>
            <a:normAutofit lnSpcReduction="10000"/>
          </a:bodyPr>
          <a:lstStyle/>
          <a:p>
            <a:r>
              <a:rPr kumimoji="1" lang="en-US" altLang="ja-JP" sz="1400" dirty="0"/>
              <a:t>2023.05.20 </a:t>
            </a:r>
            <a:r>
              <a:rPr kumimoji="1" lang="ja-JP" altLang="en-US" sz="1400" dirty="0"/>
              <a:t>＠真生会館</a:t>
            </a:r>
            <a:endParaRPr kumimoji="1" lang="en-US" altLang="ja-JP" sz="1400" dirty="0"/>
          </a:p>
          <a:p>
            <a:r>
              <a:rPr kumimoji="1" lang="ja-JP" altLang="en-US" sz="1400" dirty="0"/>
              <a:t>半訳：齋藤旬</a:t>
            </a:r>
            <a:endParaRPr kumimoji="1" lang="en-US" altLang="ja-JP" sz="1400" dirty="0"/>
          </a:p>
          <a:p>
            <a:r>
              <a:rPr kumimoji="1" lang="en-US" altLang="ja-JP" sz="1400" dirty="0"/>
              <a:t>2023.05.18</a:t>
            </a:r>
            <a:r>
              <a:rPr lang="ja-JP" altLang="en-US" sz="1400" dirty="0"/>
              <a:t> </a:t>
            </a:r>
            <a:r>
              <a:rPr lang="en-US" altLang="ja-JP" sz="1400" dirty="0"/>
              <a:t>rev.4</a:t>
            </a:r>
            <a:endParaRPr kumimoji="1" lang="ja-JP" altLang="en-US" dirty="0"/>
          </a:p>
        </p:txBody>
      </p:sp>
      <p:sp>
        <p:nvSpPr>
          <p:cNvPr id="4" name="タイトル 1">
            <a:extLst>
              <a:ext uri="{FF2B5EF4-FFF2-40B4-BE49-F238E27FC236}">
                <a16:creationId xmlns:a16="http://schemas.microsoft.com/office/drawing/2014/main" id="{187CFF21-C3DC-4DCF-AC70-43A11ED7739C}"/>
              </a:ext>
            </a:extLst>
          </p:cNvPr>
          <p:cNvSpPr>
            <a:spLocks noGrp="1"/>
          </p:cNvSpPr>
          <p:nvPr>
            <p:ph type="ctrTitle"/>
          </p:nvPr>
        </p:nvSpPr>
        <p:spPr>
          <a:xfrm>
            <a:off x="220921" y="88891"/>
            <a:ext cx="8702154" cy="2317654"/>
          </a:xfrm>
        </p:spPr>
        <p:txBody>
          <a:bodyPr anchor="ctr" anchorCtr="0">
            <a:normAutofit/>
          </a:bodyPr>
          <a:lstStyle/>
          <a:p>
            <a:r>
              <a:rPr kumimoji="1" lang="ja-JP" altLang="en-US" sz="32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真生会館 学び合いの会 分科会</a:t>
            </a:r>
            <a:r>
              <a:rPr kumimoji="1" lang="en-US" altLang="ja-JP" sz="1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(2023</a:t>
            </a:r>
            <a:r>
              <a:rPr kumimoji="1" lang="ja-JP" altLang="en-US" sz="1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年</a:t>
            </a:r>
            <a:r>
              <a:rPr kumimoji="1" lang="en-US" altLang="ja-JP" sz="1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a:t>
            </a:r>
            <a:br>
              <a:rPr kumimoji="1" lang="en-US" altLang="ja-JP" sz="11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br>
            <a:r>
              <a:rPr kumimoji="1" lang="ja-JP" altLang="en-US" sz="2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教皇フランシスコの思想</a:t>
            </a:r>
            <a:br>
              <a:rPr kumimoji="1" lang="en-US" altLang="ja-JP" sz="2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br>
            <a:r>
              <a:rPr kumimoji="1" lang="en-US" altLang="ja-JP" sz="10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 </a:t>
            </a:r>
            <a:br>
              <a:rPr kumimoji="1" lang="en-US" altLang="ja-JP" sz="32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br>
            <a:r>
              <a:rPr lang="en-US" altLang="ja-JP" sz="1800" i="1" dirty="0">
                <a:effectLst/>
                <a:latin typeface="游明朝" panose="02020400000000000000" pitchFamily="18" charset="-128"/>
                <a:cs typeface="Times New Roman" panose="02020603050405020304" pitchFamily="18" charset="0"/>
                <a:hlinkClick r:id="rId3"/>
              </a:rPr>
              <a:t>Economy of Francesco</a:t>
            </a:r>
            <a:r>
              <a:rPr lang="en-US" altLang="ja-JP" sz="1800" dirty="0">
                <a:effectLst/>
                <a:latin typeface="游明朝" panose="02020400000000000000" pitchFamily="18" charset="-128"/>
                <a:cs typeface="Times New Roman" panose="02020603050405020304" pitchFamily="18" charset="0"/>
                <a:hlinkClick r:id="rId3"/>
              </a:rPr>
              <a:t> </a:t>
            </a:r>
            <a:r>
              <a:rPr kumimoji="1" lang="ja-JP" altLang="en-US" sz="20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開催趣旨と各回教皇メッセージ</a:t>
            </a:r>
            <a:br>
              <a:rPr kumimoji="1" lang="en-US" altLang="ja-JP" sz="32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br>
            <a:r>
              <a:rPr kumimoji="1" lang="ja-JP" altLang="en-US" sz="1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発表英文資料の精読</a:t>
            </a:r>
            <a:endParaRPr kumimoji="1" lang="ja-JP" altLang="en-US" sz="5400" dirty="0"/>
          </a:p>
        </p:txBody>
      </p:sp>
      <p:sp>
        <p:nvSpPr>
          <p:cNvPr id="5" name="スライド番号プレースホルダー 4">
            <a:extLst>
              <a:ext uri="{FF2B5EF4-FFF2-40B4-BE49-F238E27FC236}">
                <a16:creationId xmlns:a16="http://schemas.microsoft.com/office/drawing/2014/main" id="{202186DA-AAA5-4029-9BE9-E6427CD23140}"/>
              </a:ext>
            </a:extLst>
          </p:cNvPr>
          <p:cNvSpPr>
            <a:spLocks noGrp="1"/>
          </p:cNvSpPr>
          <p:nvPr>
            <p:ph type="sldNum" sz="quarter" idx="12"/>
          </p:nvPr>
        </p:nvSpPr>
        <p:spPr/>
        <p:txBody>
          <a:bodyPr/>
          <a:lstStyle/>
          <a:p>
            <a:fld id="{61C8C209-2824-4C64-AE41-02F26CB68BE2}" type="slidenum">
              <a:rPr kumimoji="1" lang="ja-JP" altLang="en-US" smtClean="0"/>
              <a:t>1</a:t>
            </a:fld>
            <a:endParaRPr kumimoji="1" lang="ja-JP" altLang="en-US"/>
          </a:p>
        </p:txBody>
      </p:sp>
      <p:sp>
        <p:nvSpPr>
          <p:cNvPr id="7" name="テキスト ボックス 6">
            <a:extLst>
              <a:ext uri="{FF2B5EF4-FFF2-40B4-BE49-F238E27FC236}">
                <a16:creationId xmlns:a16="http://schemas.microsoft.com/office/drawing/2014/main" id="{73DB62FC-E670-48A4-8983-69EAA1001D13}"/>
              </a:ext>
            </a:extLst>
          </p:cNvPr>
          <p:cNvSpPr txBox="1"/>
          <p:nvPr/>
        </p:nvSpPr>
        <p:spPr>
          <a:xfrm>
            <a:off x="633046" y="4124764"/>
            <a:ext cx="7626699" cy="1379993"/>
          </a:xfrm>
          <a:prstGeom prst="rect">
            <a:avLst/>
          </a:prstGeom>
          <a:noFill/>
        </p:spPr>
        <p:txBody>
          <a:bodyPr wrap="square" rtlCol="0">
            <a:spAutoFit/>
          </a:bodyPr>
          <a:lstStyle/>
          <a:p>
            <a:pPr marL="321945">
              <a:lnSpc>
                <a:spcPts val="1200"/>
              </a:lnSpc>
              <a:spcAft>
                <a:spcPts val="1000"/>
              </a:spcAft>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年第一回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18</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a:t>
            </a:r>
            <a:r>
              <a:rPr lang="en-US" altLang="ja-JP" sz="1600" dirty="0" err="1">
                <a:effectLst/>
                <a:latin typeface="Arial Narrow" panose="020B0606020202030204" pitchFamily="34" charset="0"/>
                <a:ea typeface="HG丸ｺﾞｼｯｸM-PRO" panose="020F0600000000000000" pitchFamily="50" charset="-128"/>
                <a:cs typeface="Times New Roman" panose="02020603050405020304" pitchFamily="18" charset="0"/>
              </a:rPr>
              <a:t>EoF</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開催趣旨</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rPr>
              <a:t> </a:t>
            </a:r>
            <a:r>
              <a:rPr lang="en-US" altLang="ja-JP" sz="1200" dirty="0">
                <a:effectLst/>
                <a:latin typeface="Arial Narrow" panose="020B0606020202030204" pitchFamily="34" charset="0"/>
                <a:ea typeface="HG丸ｺﾞｼｯｸM-PRO" panose="020F0600000000000000" pitchFamily="50" charset="-128"/>
                <a:cs typeface="Times New Roman" panose="02020603050405020304" pitchFamily="18" charset="0"/>
              </a:rPr>
              <a:t>2019</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rPr>
              <a:t>年</a:t>
            </a:r>
            <a:r>
              <a:rPr lang="en-US" altLang="ja-JP" sz="1200" dirty="0">
                <a:effectLst/>
                <a:latin typeface="Arial Narrow" panose="020B0606020202030204" pitchFamily="34" charset="0"/>
                <a:ea typeface="HG丸ｺﾞｼｯｸM-PRO" panose="020F0600000000000000" pitchFamily="50" charset="-128"/>
                <a:cs typeface="Times New Roman" panose="02020603050405020304" pitchFamily="18" charset="0"/>
              </a:rPr>
              <a:t>5</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200" dirty="0">
                <a:effectLst/>
                <a:latin typeface="Arial Narrow" panose="020B0606020202030204" pitchFamily="34" charset="0"/>
                <a:ea typeface="HG丸ｺﾞｼｯｸM-PRO" panose="020F0600000000000000" pitchFamily="50" charset="-128"/>
                <a:cs typeface="Times New Roman" panose="02020603050405020304" pitchFamily="18" charset="0"/>
              </a:rPr>
              <a:t>1</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rPr>
              <a:t>日発行 </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hlinkClick r:id="rId4"/>
              </a:rPr>
              <a:t>原英文</a:t>
            </a:r>
            <a:endParaRPr lang="en-US" altLang="ja-JP" sz="12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200"/>
              </a:lnSpc>
              <a:spcAft>
                <a:spcPts val="1000"/>
              </a:spcAft>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年第二回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5</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回</a:t>
            </a:r>
            <a:r>
              <a:rPr lang="en-US" altLang="ja-JP" sz="1600" dirty="0" err="1">
                <a:effectLst/>
                <a:latin typeface="Arial Narrow" panose="020B0606020202030204" pitchFamily="34" charset="0"/>
                <a:ea typeface="HG丸ｺﾞｼｯｸM-PRO" panose="020F0600000000000000" pitchFamily="50" charset="-128"/>
                <a:cs typeface="Times New Roman" panose="02020603050405020304" pitchFamily="18" charset="0"/>
              </a:rPr>
              <a:t>EoF</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 2020</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 教皇メッセージ </a:t>
            </a:r>
            <a:r>
              <a:rPr lang="en-US" altLang="ja-JP" sz="1200" dirty="0">
                <a:effectLst/>
                <a:latin typeface="Arial Narrow" panose="020B0606020202030204" pitchFamily="34" charset="0"/>
                <a:ea typeface="HG丸ｺﾞｼｯｸM-PRO" panose="020F0600000000000000" pitchFamily="50" charset="-128"/>
                <a:cs typeface="Times New Roman" panose="02020603050405020304" pitchFamily="18" charset="0"/>
              </a:rPr>
              <a:t>2020</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rPr>
              <a:t>年</a:t>
            </a:r>
            <a:r>
              <a:rPr lang="en-US" altLang="ja-JP" sz="1200" dirty="0">
                <a:effectLst/>
                <a:latin typeface="Arial Narrow" panose="020B0606020202030204" pitchFamily="34" charset="0"/>
                <a:ea typeface="HG丸ｺﾞｼｯｸM-PRO" panose="020F0600000000000000" pitchFamily="50" charset="-128"/>
                <a:cs typeface="Times New Roman" panose="02020603050405020304" pitchFamily="18" charset="0"/>
              </a:rPr>
              <a:t>11</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200" dirty="0">
                <a:effectLst/>
                <a:latin typeface="Arial Narrow" panose="020B0606020202030204" pitchFamily="34" charset="0"/>
                <a:ea typeface="HG丸ｺﾞｼｯｸM-PRO" panose="020F0600000000000000" pitchFamily="50" charset="-128"/>
                <a:cs typeface="Times New Roman" panose="02020603050405020304" pitchFamily="18" charset="0"/>
              </a:rPr>
              <a:t>21</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rPr>
              <a:t>日発行 </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hlinkClick r:id="rId5"/>
              </a:rPr>
              <a:t>原英文</a:t>
            </a:r>
            <a:endPar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marR="0" lvl="0" indent="0" algn="l" defTabSz="457200" rtl="0" eaLnBrk="1" fontAlgn="auto" latinLnBrk="0" hangingPunct="1">
              <a:lnSpc>
                <a:spcPts val="1200"/>
              </a:lnSpc>
              <a:spcBef>
                <a:spcPts val="0"/>
              </a:spcBef>
              <a:spcAft>
                <a:spcPts val="1000"/>
              </a:spcAft>
              <a:buClrTx/>
              <a:buSzTx/>
              <a:buFontTx/>
              <a:buNone/>
              <a:tabLst/>
              <a:defRPr/>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年第三回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7</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15</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回</a:t>
            </a:r>
            <a:r>
              <a:rPr lang="en-US" altLang="ja-JP" sz="1600" dirty="0" err="1">
                <a:effectLst/>
                <a:latin typeface="Arial Narrow" panose="020B0606020202030204" pitchFamily="34" charset="0"/>
                <a:ea typeface="HG丸ｺﾞｼｯｸM-PRO" panose="020F0600000000000000" pitchFamily="50" charset="-128"/>
                <a:cs typeface="Times New Roman" panose="02020603050405020304" pitchFamily="18" charset="0"/>
              </a:rPr>
              <a:t>EoF</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 2021</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 教皇メッセージ </a:t>
            </a:r>
            <a:r>
              <a:rPr kumimoji="0" lang="en-US" altLang="ja-JP"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2021</a:t>
            </a:r>
            <a:r>
              <a:rPr kumimoji="0" lang="ja-JP"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年</a:t>
            </a:r>
            <a:r>
              <a:rPr kumimoji="0" lang="en-US" altLang="ja-JP"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10</a:t>
            </a:r>
            <a:r>
              <a:rPr kumimoji="0" lang="ja-JP"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月</a:t>
            </a:r>
            <a:r>
              <a:rPr kumimoji="0" lang="en-US" altLang="ja-JP"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2</a:t>
            </a:r>
            <a:r>
              <a:rPr kumimoji="0" lang="ja-JP"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日発行 </a:t>
            </a:r>
            <a:r>
              <a:rPr kumimoji="0" lang="ja-JP"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hlinkClick r:id="rId6"/>
              </a:rPr>
              <a:t>原英文</a:t>
            </a:r>
            <a:endPar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200"/>
              </a:lnSpc>
              <a:spcAft>
                <a:spcPts val="1000"/>
              </a:spcAft>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年第四回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9</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16</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回</a:t>
            </a:r>
            <a:r>
              <a:rPr lang="en-US" altLang="ja-JP" sz="1600" dirty="0" err="1">
                <a:effectLst/>
                <a:latin typeface="Arial Narrow" panose="020B0606020202030204" pitchFamily="34" charset="0"/>
                <a:ea typeface="HG丸ｺﾞｼｯｸM-PRO" panose="020F0600000000000000" pitchFamily="50" charset="-128"/>
                <a:cs typeface="Times New Roman" panose="02020603050405020304" pitchFamily="18" charset="0"/>
              </a:rPr>
              <a:t>EoF</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 2022</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 教皇メッセージ </a:t>
            </a:r>
            <a:r>
              <a:rPr kumimoji="0" lang="en-US" altLang="ja-JP"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2022</a:t>
            </a:r>
            <a:r>
              <a:rPr kumimoji="0" lang="ja-JP"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年</a:t>
            </a:r>
            <a:r>
              <a:rPr kumimoji="0" lang="en-US" altLang="ja-JP"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9</a:t>
            </a:r>
            <a:r>
              <a:rPr kumimoji="0" lang="ja-JP"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月</a:t>
            </a:r>
            <a:r>
              <a:rPr kumimoji="0" lang="en-US" altLang="ja-JP"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24</a:t>
            </a:r>
            <a:r>
              <a:rPr kumimoji="0" lang="ja-JP"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日発行 </a:t>
            </a:r>
            <a:r>
              <a:rPr kumimoji="0" lang="ja-JP"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hlinkClick r:id="rId7"/>
              </a:rPr>
              <a:t>原英文</a:t>
            </a:r>
            <a:endPar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200"/>
              </a:lnSpc>
              <a:spcAft>
                <a:spcPts val="1000"/>
              </a:spcAft>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年第五回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11</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18</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日：開催予定</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 </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4</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回</a:t>
            </a:r>
            <a:r>
              <a:rPr lang="en-US" altLang="ja-JP" sz="1600" dirty="0" err="1">
                <a:effectLst/>
                <a:latin typeface="Arial Narrow" panose="020B0606020202030204" pitchFamily="34" charset="0"/>
                <a:ea typeface="HG丸ｺﾞｼｯｸM-PRO" panose="020F0600000000000000" pitchFamily="50" charset="-128"/>
                <a:cs typeface="Times New Roman" panose="02020603050405020304" pitchFamily="18" charset="0"/>
              </a:rPr>
              <a:t>EoF</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 2023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 教皇メッセージ</a:t>
            </a:r>
            <a:endPar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p:txBody>
      </p:sp>
      <p:sp>
        <p:nvSpPr>
          <p:cNvPr id="2" name="正方形/長方形 1">
            <a:extLst>
              <a:ext uri="{FF2B5EF4-FFF2-40B4-BE49-F238E27FC236}">
                <a16:creationId xmlns:a16="http://schemas.microsoft.com/office/drawing/2014/main" id="{F9FB971B-3E46-48C3-93DD-E0BA6626F0E6}"/>
              </a:ext>
            </a:extLst>
          </p:cNvPr>
          <p:cNvSpPr/>
          <p:nvPr/>
        </p:nvSpPr>
        <p:spPr>
          <a:xfrm>
            <a:off x="927999" y="4337170"/>
            <a:ext cx="7287998" cy="28108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図 8">
            <a:hlinkClick r:id="rId3"/>
            <a:extLst>
              <a:ext uri="{FF2B5EF4-FFF2-40B4-BE49-F238E27FC236}">
                <a16:creationId xmlns:a16="http://schemas.microsoft.com/office/drawing/2014/main" id="{1F19F86C-CDE2-83C3-D215-64465BE11385}"/>
              </a:ext>
            </a:extLst>
          </p:cNvPr>
          <p:cNvPicPr>
            <a:picLocks noChangeAspect="1"/>
          </p:cNvPicPr>
          <p:nvPr/>
        </p:nvPicPr>
        <p:blipFill>
          <a:blip r:embed="rId8"/>
          <a:stretch>
            <a:fillRect/>
          </a:stretch>
        </p:blipFill>
        <p:spPr>
          <a:xfrm>
            <a:off x="1889090" y="1979472"/>
            <a:ext cx="1828894" cy="1771741"/>
          </a:xfrm>
          <a:prstGeom prst="rect">
            <a:avLst/>
          </a:prstGeom>
        </p:spPr>
      </p:pic>
      <p:pic>
        <p:nvPicPr>
          <p:cNvPr id="12" name="図 11">
            <a:hlinkClick r:id="rId9"/>
            <a:extLst>
              <a:ext uri="{FF2B5EF4-FFF2-40B4-BE49-F238E27FC236}">
                <a16:creationId xmlns:a16="http://schemas.microsoft.com/office/drawing/2014/main" id="{43FB30ED-A381-EA21-5891-B1032CA3D685}"/>
              </a:ext>
            </a:extLst>
          </p:cNvPr>
          <p:cNvPicPr>
            <a:picLocks noChangeAspect="1"/>
          </p:cNvPicPr>
          <p:nvPr/>
        </p:nvPicPr>
        <p:blipFill>
          <a:blip r:embed="rId10"/>
          <a:stretch>
            <a:fillRect/>
          </a:stretch>
        </p:blipFill>
        <p:spPr>
          <a:xfrm>
            <a:off x="3888951" y="1979472"/>
            <a:ext cx="3285572" cy="1839495"/>
          </a:xfrm>
          <a:prstGeom prst="rect">
            <a:avLst/>
          </a:prstGeom>
        </p:spPr>
      </p:pic>
    </p:spTree>
    <p:extLst>
      <p:ext uri="{BB962C8B-B14F-4D97-AF65-F5344CB8AC3E}">
        <p14:creationId xmlns:p14="http://schemas.microsoft.com/office/powerpoint/2010/main" val="539543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743E7A24-20D3-4EAE-AAF0-A2DEA23B7E0A}"/>
              </a:ext>
            </a:extLst>
          </p:cNvPr>
          <p:cNvSpPr>
            <a:spLocks noGrp="1"/>
          </p:cNvSpPr>
          <p:nvPr>
            <p:ph type="title"/>
          </p:nvPr>
        </p:nvSpPr>
        <p:spPr>
          <a:xfrm>
            <a:off x="203858" y="10048"/>
            <a:ext cx="8736281" cy="270153"/>
          </a:xfrm>
        </p:spPr>
        <p:txBody>
          <a:bodyPr>
            <a:noAutofit/>
          </a:bodyPr>
          <a:lstStyle/>
          <a:p>
            <a:pPr algn="ctr"/>
            <a:r>
              <a:rPr kumimoji="1" lang="en-US" altLang="ja-JP" sz="1800" b="0" i="1"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 different economic narrative</a:t>
            </a:r>
            <a:r>
              <a:rPr kumimoji="1" lang="ja-JP" altLang="en-US" sz="1800" b="0" i="1"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が緊急に必要</a:t>
            </a:r>
            <a:endParaRPr lang="ja-JP" altLang="en-US" sz="1800" dirty="0"/>
          </a:p>
        </p:txBody>
      </p:sp>
      <p:sp>
        <p:nvSpPr>
          <p:cNvPr id="4" name="スライド番号プレースホルダー 3">
            <a:extLst>
              <a:ext uri="{FF2B5EF4-FFF2-40B4-BE49-F238E27FC236}">
                <a16:creationId xmlns:a16="http://schemas.microsoft.com/office/drawing/2014/main" id="{3246D554-7785-4AD4-8B7D-2D9258F83CF4}"/>
              </a:ext>
            </a:extLst>
          </p:cNvPr>
          <p:cNvSpPr>
            <a:spLocks noGrp="1"/>
          </p:cNvSpPr>
          <p:nvPr>
            <p:ph type="sldNum" sz="quarter" idx="12"/>
          </p:nvPr>
        </p:nvSpPr>
        <p:spPr/>
        <p:txBody>
          <a:bodyPr/>
          <a:lstStyle/>
          <a:p>
            <a:fld id="{D2CFAB68-B97E-44C6-B903-0A221F45C963}" type="slidenum">
              <a:rPr kumimoji="1" lang="ja-JP" altLang="en-US" smtClean="0"/>
              <a:t>2</a:t>
            </a:fld>
            <a:endParaRPr kumimoji="1" lang="ja-JP" altLang="en-US"/>
          </a:p>
        </p:txBody>
      </p:sp>
      <p:graphicFrame>
        <p:nvGraphicFramePr>
          <p:cNvPr id="5" name="表 4">
            <a:extLst>
              <a:ext uri="{FF2B5EF4-FFF2-40B4-BE49-F238E27FC236}">
                <a16:creationId xmlns:a16="http://schemas.microsoft.com/office/drawing/2014/main" id="{1B1439E4-FD3E-F832-2DA3-1A54699AD319}"/>
              </a:ext>
            </a:extLst>
          </p:cNvPr>
          <p:cNvGraphicFramePr>
            <a:graphicFrameLocks noGrp="1"/>
          </p:cNvGraphicFramePr>
          <p:nvPr>
            <p:extLst>
              <p:ext uri="{D42A27DB-BD31-4B8C-83A1-F6EECF244321}">
                <p14:modId xmlns:p14="http://schemas.microsoft.com/office/powerpoint/2010/main" val="3055677946"/>
              </p:ext>
            </p:extLst>
          </p:nvPr>
        </p:nvGraphicFramePr>
        <p:xfrm>
          <a:off x="-2" y="251930"/>
          <a:ext cx="9144000" cy="6605534"/>
        </p:xfrm>
        <a:graphic>
          <a:graphicData uri="http://schemas.openxmlformats.org/drawingml/2006/table">
            <a:tbl>
              <a:tblPr firstRow="1" firstCol="1" bandRow="1"/>
              <a:tblGrid>
                <a:gridCol w="4572000">
                  <a:extLst>
                    <a:ext uri="{9D8B030D-6E8A-4147-A177-3AD203B41FA5}">
                      <a16:colId xmlns:a16="http://schemas.microsoft.com/office/drawing/2014/main" val="2617846178"/>
                    </a:ext>
                  </a:extLst>
                </a:gridCol>
                <a:gridCol w="4572000">
                  <a:extLst>
                    <a:ext uri="{9D8B030D-6E8A-4147-A177-3AD203B41FA5}">
                      <a16:colId xmlns:a16="http://schemas.microsoft.com/office/drawing/2014/main" val="2974689248"/>
                    </a:ext>
                  </a:extLst>
                </a:gridCol>
              </a:tblGrid>
              <a:tr h="839306">
                <a:tc>
                  <a:txBody>
                    <a:bodyPr/>
                    <a:lstStyle/>
                    <a:p>
                      <a:pPr algn="just">
                        <a:lnSpc>
                          <a:spcPts val="1300"/>
                        </a:lnSpc>
                      </a:pPr>
                      <a:r>
                        <a:rPr lang="en-US" sz="1000" i="1" kern="100">
                          <a:effectLst/>
                          <a:latin typeface="游明朝" panose="02020400000000000000" pitchFamily="18" charset="-128"/>
                          <a:ea typeface="游明朝" panose="02020400000000000000" pitchFamily="18" charset="-128"/>
                          <a:cs typeface="Times New Roman" panose="02020603050405020304" pitchFamily="18" charset="0"/>
                        </a:rPr>
                        <a:t>Dear young people, good afternoon!</a:t>
                      </a:r>
                      <a:endParaRPr lang="ja-JP" sz="10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300"/>
                        </a:lnSpc>
                      </a:pP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0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300"/>
                        </a:lnSpc>
                      </a:pP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Thank you for being there, for all the work you have done, and for the efforts you have made over the past months, despite changes in our programme.   You did not lose heart, and in fact I have appreciated the level of reflection, precision and seriousness with which you have worked.   You brought to it all of your passion for the things that excite you, cause you concern, make you indignant and urge you to work for change.</a:t>
                      </a:r>
                      <a:endParaRPr lang="ja-JP" sz="10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35422" marR="35422" marT="27878" marB="2787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115570" indent="-115570" algn="just">
                        <a:lnSpc>
                          <a:spcPts val="1200"/>
                        </a:lnSpc>
                      </a:pP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親愛なる</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young people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a:t>
                      </a:r>
                    </a:p>
                    <a:p>
                      <a:pPr marL="115570" indent="-115570"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635" algn="just">
                        <a:lnSpc>
                          <a:spcPts val="1200"/>
                        </a:lnSpc>
                      </a:pP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開催時期と会合方法が変更されたにもかかわらず、参加いただきありがとうございます。またここ数ヶ月、準備にご努力いただきありがとうございます。皆さんは気を落とすどころか、むしろ真剣に精確に考察を重ねられた。そのレベルの高さに誠に感服いたします。皆さんは自らの個性が活性化する物事に情熱の全てをつぎ込んで考察を重ねました。心配の種が、むしろ</a:t>
                      </a:r>
                      <a:r>
                        <a:rPr lang="ja-JP" sz="10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変革に向けて皆さんを駆り立て、皆さんを奮い立たせ</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たのです。</a:t>
                      </a:r>
                    </a:p>
                  </a:txBody>
                  <a:tcPr marL="35422" marR="35422" marT="27878" marB="2787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009188253"/>
                  </a:ext>
                </a:extLst>
              </a:tr>
              <a:tr h="1244364">
                <a:tc>
                  <a:txBody>
                    <a:bodyPr/>
                    <a:lstStyle/>
                    <a:p>
                      <a:pPr algn="just">
                        <a:lnSpc>
                          <a:spcPts val="13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Our original idea was to meet in Assisi, to find inspiration in the footsteps of Saint Francis.   In the crucifix at San Damiano, and in many other faces – like that of the leper – the Lord came to Francis, called him and gave him a mission.   He empowered Francis to cast off the idols that had isolated him from others, the questions and doubts that had paralyzed him and kept him trapped in thinking “</a:t>
                      </a:r>
                      <a:r>
                        <a:rPr lang="en-US" sz="10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this is the way things have always been done</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(for that is a trap!), or in the bittersweet melancholy of those caught up only in themselves.   The Lord made it possible for Francis to intone a hymn of praise, an expression of his </a:t>
                      </a:r>
                      <a:r>
                        <a:rPr lang="en-US" sz="10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joy, freedom and self-giving</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I consider this virtual meeting in Assisi not as an endpoint, but rather the beginning of a process that we are asked to undertake together as a vocation, a culture and a covenant.</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5422" marR="35422" marT="27878" marB="2787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635" algn="just">
                        <a:lnSpc>
                          <a:spcPts val="1200"/>
                        </a:lnSpc>
                      </a:pP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私達の当初の計画ではアッシジで対面会合を開き、聖フランチェスコの足跡を辿り</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inspiration</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を得る予定でした。ここアッシジでは</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13</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世紀初頭、聖ダミアーノ教会の十字架像の中に、また、ハンセン病などに苦しむ多くの顔の中に、主は現れ、フランチェスコを呼び</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a mission</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を与えました。主はフランチェスコを</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empower</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し、他者を隔絶する偶像を捨てさせました。即ち、自己だけに捕らわれた者が抱く甘く切ない悲嘆の念、あるいは「物事がこうなってしまうのは何時ものことさ」としか考えられなくなる雁字搦めの罠！　そういった迷いや疑問を捨てさせました。その一方で、フランチェスコが感じる</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joy, freedom and self-giving</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を表現する賛美の聖歌を、謳えるようにしました。この様なアッシジでの今回の</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virtual meeting</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は終着点ではありません。むしろ</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a vocation, a culture and a covenant</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として取り組むよう要請されたプロセスの出発点なのです。こう私は考えています。</a:t>
                      </a:r>
                    </a:p>
                  </a:txBody>
                  <a:tcPr marL="35422" marR="35422" marT="27878" marB="2787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06157310"/>
                  </a:ext>
                </a:extLst>
              </a:tr>
              <a:tr h="2267668">
                <a:tc>
                  <a:txBody>
                    <a:bodyPr/>
                    <a:lstStyle/>
                    <a:p>
                      <a:pPr algn="just">
                        <a:lnSpc>
                          <a:spcPts val="1300"/>
                        </a:lnSpc>
                      </a:pPr>
                      <a:r>
                        <a:rPr lang="en-US" sz="1000" i="1" kern="100" dirty="0">
                          <a:effectLst/>
                          <a:latin typeface="游明朝" panose="02020400000000000000" pitchFamily="18" charset="-128"/>
                          <a:ea typeface="游明朝" panose="02020400000000000000" pitchFamily="18" charset="-128"/>
                          <a:cs typeface="Times New Roman" panose="02020603050405020304" pitchFamily="18" charset="0"/>
                        </a:rPr>
                        <a:t>The vocation of Assisi</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3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3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“Francis, go and repair my house, which you can see is in ruins”. These were the words that so stirred the young Francis, and have become a special summons addressed to each one of us.   When you feel called to share actively in the building of a new “normal”, you respond by saying “yes” and this is a source of great hope.  I know that you immediately accepted this invitation because you yourselves are in a position to realize that things cannot go on the way they are.   This was evident from your interest and your active participation in this covenant, which has surpassed all expectations.   You showed a personal interest in identifying the crucial issues we are facing, and you did this from a particular perspective: that of the economy, which is your area of research, study and work.  You recognize the </a:t>
                      </a:r>
                      <a:r>
                        <a:rPr lang="en-US" sz="1000" i="1" kern="100" dirty="0">
                          <a:effectLst/>
                          <a:latin typeface="游明朝" panose="02020400000000000000" pitchFamily="18" charset="-128"/>
                          <a:ea typeface="游明朝" panose="02020400000000000000" pitchFamily="18" charset="-128"/>
                          <a:cs typeface="Times New Roman" panose="02020603050405020304" pitchFamily="18" charset="0"/>
                        </a:rPr>
                        <a:t>urgent need for </a:t>
                      </a:r>
                      <a:r>
                        <a:rPr lang="en-US" sz="1000" i="1"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 different economic narrative</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for a responsible realization that “the present world system is certainly unsustainable from a number of points of view”</a:t>
                      </a:r>
                      <a:r>
                        <a:rPr lang="en-US" sz="10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[1]</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and is harming our sister earth, so gravely maltreated and despoiled, together with the poor and the excluded in our midst.   Those two things go together: if you harm the earth, the number of poor and excluded increases. They are the first to be hurt… and the first to be forgotten.</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3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94310" indent="-194310" algn="just">
                        <a:lnSpc>
                          <a:spcPts val="1300"/>
                        </a:lnSpc>
                      </a:pPr>
                      <a:r>
                        <a:rPr lang="en-US" sz="10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rPr>
                        <a:t>[1]</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Encyclical Letter </a:t>
                      </a:r>
                      <a:r>
                        <a:rPr lang="en-US" sz="10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Laudato Si’</a:t>
                      </a:r>
                      <a:r>
                        <a:rPr lang="en-US" sz="1000" i="1"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(24 May 2015), </a:t>
                      </a:r>
                      <a:r>
                        <a:rPr lang="en-US" sz="10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61</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Hereafter, </a:t>
                      </a:r>
                      <a:r>
                        <a:rPr lang="en-US" sz="1000" i="1" kern="100" dirty="0">
                          <a:effectLst/>
                          <a:latin typeface="游明朝" panose="02020400000000000000" pitchFamily="18" charset="-128"/>
                          <a:ea typeface="游明朝" panose="02020400000000000000" pitchFamily="18" charset="-128"/>
                          <a:cs typeface="Times New Roman" panose="02020603050405020304" pitchFamily="18" charset="0"/>
                        </a:rPr>
                        <a:t>LS</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5422" marR="35422" marT="27878" marB="2787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ts val="1300"/>
                        </a:lnSpc>
                      </a:pPr>
                      <a:r>
                        <a:rPr lang="en-US" sz="1000" i="1" kern="100" dirty="0">
                          <a:effectLst/>
                          <a:latin typeface="游明朝" panose="02020400000000000000" pitchFamily="18" charset="-128"/>
                          <a:ea typeface="游明朝" panose="02020400000000000000" pitchFamily="18" charset="-128"/>
                          <a:cs typeface="Times New Roman" panose="02020603050405020304" pitchFamily="18" charset="0"/>
                        </a:rPr>
                        <a:t>The vocation of Assisi</a:t>
                      </a:r>
                      <a:r>
                        <a:rPr lang="ja-JP" sz="1000" i="1" kern="100" dirty="0">
                          <a:effectLst/>
                          <a:latin typeface="游明朝" panose="02020400000000000000" pitchFamily="18" charset="-128"/>
                          <a:ea typeface="游明朝" panose="02020400000000000000" pitchFamily="18" charset="-128"/>
                          <a:cs typeface="Times New Roman" panose="02020603050405020304" pitchFamily="18" charset="0"/>
                        </a:rPr>
                        <a:t>　アッシジの召命</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「フランチェスコ、私の家の建て直しに尽力してください」。これは若きフランチェスコを掻き立てた言葉であり、以来、私達各</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one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に向け送られる特別な招喚となりました。 即ち、</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a new “normal”</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構築に積極的に加わるよう召命を感じ、</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”yes”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と皆さんが応じるとき、この言葉は大きな希望の源となります。物事を今の様に進め続けることはもう出来ない。こう痛感する皆さんがこの招待に即座に応じたことを私は知っています。それはこの</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covenant</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への皆さんの関心と参画が、誰も予想しなかったほど大きかったことから明かです。私達が直面する重大問題を特定するにあたり、皆さんのペルソナは興味を示しました。特別な観点、即ち、皆さんの研究対象であり活動の場である</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economy</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の観点から問題の特定を行いました。そして</a:t>
                      </a:r>
                      <a:r>
                        <a:rPr lang="en-US" sz="1000" i="1" kern="100" dirty="0">
                          <a:effectLst/>
                          <a:latin typeface="游明朝" panose="02020400000000000000" pitchFamily="18" charset="-128"/>
                          <a:ea typeface="游明朝" panose="02020400000000000000" pitchFamily="18" charset="-128"/>
                          <a:cs typeface="Times New Roman" panose="02020603050405020304" pitchFamily="18" charset="0"/>
                        </a:rPr>
                        <a:t> a different economic narrative</a:t>
                      </a:r>
                      <a:r>
                        <a:rPr lang="ja-JP" sz="1000" i="1" kern="100" dirty="0">
                          <a:effectLst/>
                          <a:latin typeface="游明朝" panose="02020400000000000000" pitchFamily="18" charset="-128"/>
                          <a:ea typeface="游明朝" panose="02020400000000000000" pitchFamily="18" charset="-128"/>
                          <a:cs typeface="Times New Roman" panose="02020603050405020304" pitchFamily="18" charset="0"/>
                        </a:rPr>
                        <a:t>が緊急に必要、</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という認識に皆さんは至りました。「現行</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world system</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は、多くの観点から見て確実に持続不可能であり」</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、私達の中にいる困窮者・被排除者と私達の</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sister earth</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とを深刻なまでに冷遇し破壊し、害を与え続けています。この二つの問題は同時進行します。即ち、地球を害すれば、必ず、困窮者・被排除者が増加します。困窮者・被排除者が、傷つけられるのも最初なら、忘れ去られるのも最初なのです。</a:t>
                      </a:r>
                    </a:p>
                    <a:p>
                      <a:pPr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208915" indent="-208915"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[1] </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回勅</a:t>
                      </a:r>
                      <a:r>
                        <a:rPr lang="en-US" sz="10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ラウダート・シ</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2015</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年</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5</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月</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24</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日）、</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61</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、以下</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LS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と表記</a:t>
                      </a:r>
                    </a:p>
                  </a:txBody>
                  <a:tcPr marL="35422" marR="35422" marT="27878" marB="2787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210648438"/>
                  </a:ext>
                </a:extLst>
              </a:tr>
            </a:tbl>
          </a:graphicData>
        </a:graphic>
      </p:graphicFrame>
    </p:spTree>
    <p:extLst>
      <p:ext uri="{BB962C8B-B14F-4D97-AF65-F5344CB8AC3E}">
        <p14:creationId xmlns:p14="http://schemas.microsoft.com/office/powerpoint/2010/main" val="4055385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BA52CF-F670-A7AD-999D-C572F59A57F2}"/>
              </a:ext>
            </a:extLst>
          </p:cNvPr>
          <p:cNvSpPr>
            <a:spLocks noGrp="1"/>
          </p:cNvSpPr>
          <p:nvPr>
            <p:ph type="title"/>
          </p:nvPr>
        </p:nvSpPr>
        <p:spPr>
          <a:xfrm>
            <a:off x="160773" y="17225"/>
            <a:ext cx="8822454" cy="183667"/>
          </a:xfrm>
        </p:spPr>
        <p:txBody>
          <a:bodyPr>
            <a:noAutofit/>
          </a:bodyPr>
          <a:lstStyle/>
          <a:p>
            <a:pPr algn="ct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私達の諸々の意志決定と行動がもたらす</a:t>
            </a:r>
            <a:r>
              <a:rPr lang="en-US"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effects</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は</a:t>
            </a:r>
            <a:r>
              <a:rPr lang="en-US"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 personally</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に皆さんを</a:t>
            </a:r>
            <a:r>
              <a:rPr lang="en-US"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affect</a:t>
            </a:r>
            <a:r>
              <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rPr>
              <a:t>してい</a:t>
            </a:r>
            <a:r>
              <a:rPr lang="ja-JP" altLang="en-US" sz="1600" kern="100" dirty="0">
                <a:effectLst/>
                <a:latin typeface="游明朝" panose="02020400000000000000" pitchFamily="18" charset="-128"/>
                <a:ea typeface="游明朝" panose="02020400000000000000" pitchFamily="18" charset="-128"/>
                <a:cs typeface="Times New Roman" panose="02020603050405020304" pitchFamily="18" charset="0"/>
              </a:rPr>
              <a:t>く。</a:t>
            </a:r>
            <a:endParaRPr kumimoji="1" lang="ja-JP" altLang="en-US" sz="1600" dirty="0"/>
          </a:p>
        </p:txBody>
      </p:sp>
      <p:sp>
        <p:nvSpPr>
          <p:cNvPr id="3" name="スライド番号プレースホルダー 2">
            <a:extLst>
              <a:ext uri="{FF2B5EF4-FFF2-40B4-BE49-F238E27FC236}">
                <a16:creationId xmlns:a16="http://schemas.microsoft.com/office/drawing/2014/main" id="{AE26D618-150D-F3DB-4ED3-FCCF17869488}"/>
              </a:ext>
            </a:extLst>
          </p:cNvPr>
          <p:cNvSpPr>
            <a:spLocks noGrp="1"/>
          </p:cNvSpPr>
          <p:nvPr>
            <p:ph type="sldNum" sz="quarter" idx="12"/>
          </p:nvPr>
        </p:nvSpPr>
        <p:spPr/>
        <p:txBody>
          <a:bodyPr/>
          <a:lstStyle/>
          <a:p>
            <a:fld id="{D2CFAB68-B97E-44C6-B903-0A221F45C963}" type="slidenum">
              <a:rPr kumimoji="1" lang="ja-JP" altLang="en-US" smtClean="0"/>
              <a:t>3</a:t>
            </a:fld>
            <a:endParaRPr kumimoji="1" lang="ja-JP" altLang="en-US"/>
          </a:p>
        </p:txBody>
      </p:sp>
      <p:graphicFrame>
        <p:nvGraphicFramePr>
          <p:cNvPr id="5" name="表 4">
            <a:extLst>
              <a:ext uri="{FF2B5EF4-FFF2-40B4-BE49-F238E27FC236}">
                <a16:creationId xmlns:a16="http://schemas.microsoft.com/office/drawing/2014/main" id="{23455838-C34F-EF38-E4CF-3117D4598ED8}"/>
              </a:ext>
            </a:extLst>
          </p:cNvPr>
          <p:cNvGraphicFramePr>
            <a:graphicFrameLocks noGrp="1"/>
          </p:cNvGraphicFramePr>
          <p:nvPr>
            <p:extLst>
              <p:ext uri="{D42A27DB-BD31-4B8C-83A1-F6EECF244321}">
                <p14:modId xmlns:p14="http://schemas.microsoft.com/office/powerpoint/2010/main" val="1270895120"/>
              </p:ext>
            </p:extLst>
          </p:nvPr>
        </p:nvGraphicFramePr>
        <p:xfrm>
          <a:off x="0" y="200892"/>
          <a:ext cx="9144000" cy="6657108"/>
        </p:xfrm>
        <a:graphic>
          <a:graphicData uri="http://schemas.openxmlformats.org/drawingml/2006/table">
            <a:tbl>
              <a:tblPr firstRow="1" firstCol="1" bandRow="1"/>
              <a:tblGrid>
                <a:gridCol w="4146884">
                  <a:extLst>
                    <a:ext uri="{9D8B030D-6E8A-4147-A177-3AD203B41FA5}">
                      <a16:colId xmlns:a16="http://schemas.microsoft.com/office/drawing/2014/main" val="3990944895"/>
                    </a:ext>
                  </a:extLst>
                </a:gridCol>
                <a:gridCol w="4997116">
                  <a:extLst>
                    <a:ext uri="{9D8B030D-6E8A-4147-A177-3AD203B41FA5}">
                      <a16:colId xmlns:a16="http://schemas.microsoft.com/office/drawing/2014/main" val="1114764275"/>
                    </a:ext>
                  </a:extLst>
                </a:gridCol>
              </a:tblGrid>
              <a:tr h="1955627">
                <a:tc>
                  <a:txBody>
                    <a:bodyPr/>
                    <a:lstStyle/>
                    <a:p>
                      <a:pPr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Be careful, though, not to be talked into believing that this is just another banal problem.  Your voice is much more than an empty, passing outcry that can be quelled with the passage of time.  Rather, you are called to have a concrete impact on cities and universities, workplaces and unions, businesses and movements, public and private offices, and to work with intelligence, commitment and conviction in order to reach the </a:t>
                      </a:r>
                      <a:r>
                        <a:rPr lang="en-US" sz="1000" kern="100" dirty="0" err="1">
                          <a:effectLst/>
                          <a:latin typeface="游明朝" panose="02020400000000000000" pitchFamily="18" charset="-128"/>
                          <a:ea typeface="游明朝" panose="02020400000000000000" pitchFamily="18" charset="-128"/>
                          <a:cs typeface="Times New Roman" panose="02020603050405020304" pitchFamily="18" charset="0"/>
                        </a:rPr>
                        <a:t>centres</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where ideas and paradigms</a:t>
                      </a:r>
                      <a:r>
                        <a:rPr lang="en-US" sz="10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[2]</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are developed and decided.  That is why I have invited you to make this covenant.  The gravity of the present situation, made all the more evident by the Covid pandemic, demands that a responsible stand be taken by all social actors, all of us, with yourselves in the forefront.  The effects of our actions and decisions will affect you personally.  Consequently, you cannot remain outside the </a:t>
                      </a:r>
                      <a:r>
                        <a:rPr lang="en-US" sz="1000" kern="100" dirty="0" err="1">
                          <a:effectLst/>
                          <a:latin typeface="游明朝" panose="02020400000000000000" pitchFamily="18" charset="-128"/>
                          <a:ea typeface="游明朝" panose="02020400000000000000" pitchFamily="18" charset="-128"/>
                          <a:cs typeface="Times New Roman" panose="02020603050405020304" pitchFamily="18" charset="0"/>
                        </a:rPr>
                        <a:t>centres</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that are shaping not only your future, but also, I am convinced, your present.  You cannot absent yourselves from those places where the present and future are generated.  You are </a:t>
                      </a:r>
                      <a:r>
                        <a:rPr lang="en-US" sz="10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either part </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of them or history will pass you by.</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94310" indent="-194310" algn="just">
                        <a:lnSpc>
                          <a:spcPts val="1200"/>
                        </a:lnSpc>
                      </a:pPr>
                      <a:r>
                        <a:rPr lang="en-US" sz="10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[2]</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Cf. Apostolic Exhortation </a:t>
                      </a:r>
                      <a:r>
                        <a:rPr lang="en-US" sz="10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Evangelii Gaudium</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(24 November 201), </a:t>
                      </a:r>
                      <a:r>
                        <a:rPr lang="en-US" sz="10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74</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Hereafter,</a:t>
                      </a:r>
                      <a:r>
                        <a:rPr lang="en-US" sz="1000" i="1" kern="100" dirty="0">
                          <a:effectLst/>
                          <a:latin typeface="游明朝" panose="02020400000000000000" pitchFamily="18" charset="-128"/>
                          <a:ea typeface="游明朝" panose="02020400000000000000" pitchFamily="18" charset="-128"/>
                          <a:cs typeface="Times New Roman" panose="02020603050405020304" pitchFamily="18" charset="0"/>
                        </a:rPr>
                        <a:t> EG</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3006" marR="33006" marT="25977" marB="259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indent="-635" algn="just">
                        <a:lnSpc>
                          <a:spcPts val="1200"/>
                        </a:lnSpc>
                      </a:pP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しかし、これがありきたりの陳腐な問題だと信じ込ませる説得に乗らないよう注意しましょう。皆さんの発言力は、時の流れと共に鎮圧されてしまう通りすがりの空しい反対の声とは明らかに違います。むしろ皆さんは具体的衝撃を、諸々の街と大学、</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workplaces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と</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unions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businesses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と</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movements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public and private offices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に与えるよう召命されているのです。即ち、諸々の理念と思考様式</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[2]</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を展開し意志決定する諸中枢に、知性と献身と確信が届くように、具体的衝撃を与える。こういった召命を皆さんは受けているのです。だからこそ私は、この</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covenant</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に皆さんを招いたのです。今、状況は深刻です。それはこのコロナ・パンデミックにより一層明らかになりました。全ての社会構成員、私達全員、そして最前線にいる皆さんは、それぞれの責任を負って対応するよう求められています。私達の諸々の意志決定と行動がもたらす</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effects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は</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personally</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に皆さんを</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affect</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していきます。結果皆さんは、皆さんの将来のみならず現在をも形作る諸中枢の外側に留まっていることが出来なくなります。現在と将来を生み出す現場を皆さんは離席できなくなります。皆さんこそ現在と将来の当事者です。おろそかにすれば歴史は皆さんの脇を通り過ぎてゆくでしょう。</a:t>
                      </a:r>
                    </a:p>
                    <a:p>
                      <a:pPr indent="-635"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62865" indent="-90805"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[2] EG.74</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参照</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“It must reach the places where new narratives and paradigms are being formed, bringing the word of Jesus to the inmost soul of our cities.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　「私達の生活場の魂の奥底にイエスの言葉をもたらし、新たな物語と新たな思考様式が諸々に形成される場とすることが必要です。」</a:t>
                      </a:r>
                    </a:p>
                  </a:txBody>
                  <a:tcPr marL="33006" marR="33006" marT="25977" marB="259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82057352"/>
                  </a:ext>
                </a:extLst>
              </a:tr>
              <a:tr h="2395711">
                <a:tc>
                  <a:txBody>
                    <a:bodyPr/>
                    <a:lstStyle/>
                    <a:p>
                      <a:pPr algn="just">
                        <a:lnSpc>
                          <a:spcPts val="1200"/>
                        </a:lnSpc>
                      </a:pPr>
                      <a:r>
                        <a:rPr lang="en-US" sz="1000" i="1" kern="100" dirty="0">
                          <a:effectLst/>
                          <a:latin typeface="游明朝" panose="02020400000000000000" pitchFamily="18" charset="-128"/>
                          <a:ea typeface="游明朝" panose="02020400000000000000" pitchFamily="18" charset="-128"/>
                          <a:cs typeface="Times New Roman" panose="02020603050405020304" pitchFamily="18" charset="0"/>
                        </a:rPr>
                        <a:t>A new culture</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We need change; we want change and we seek change.</a:t>
                      </a:r>
                      <a:r>
                        <a:rPr lang="en-US" sz="10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[3]</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But the problem arises when we realize that we lack adequate and inclusive answers to many of our current problems.  Indeed, we experience a certain fragmentation in our analyses and diagnoses that ends up blocking every possible solution. Deep down, we lack the </a:t>
                      </a:r>
                      <a:r>
                        <a:rPr lang="en-US" sz="1000" i="1" kern="100" dirty="0">
                          <a:effectLst/>
                          <a:latin typeface="游明朝" panose="02020400000000000000" pitchFamily="18" charset="-128"/>
                          <a:ea typeface="游明朝" panose="02020400000000000000" pitchFamily="18" charset="-128"/>
                          <a:cs typeface="Times New Roman" panose="02020603050405020304" pitchFamily="18" charset="0"/>
                        </a:rPr>
                        <a:t>culture</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required to inspire and encourage different visions marked by theoretical approaches, politics, educational programmes and indeed spirituality, that cannot be fit into a single dominant mindset.</a:t>
                      </a:r>
                      <a:r>
                        <a:rPr lang="en-US" sz="10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[4]</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0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Given the urgent need to come up with answer</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s, it is indispensable to promote and support </a:t>
                      </a:r>
                      <a:r>
                        <a:rPr lang="en-US" sz="10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leadership groups </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capable of shaping culture, sparking processes – remember that word: processes – blazing trails, broadening horizons and building common bonds… Every effort to organize, care for and improve our common home, if it is to be meaningful, will also demand a change in “life-style, models of production and consumption, and established structures of power which today govern societies”.</a:t>
                      </a:r>
                      <a:r>
                        <a:rPr lang="en-US" sz="10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[5]</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Without this, you will accomplish nothing.</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94310" indent="-194310" algn="just">
                        <a:lnSpc>
                          <a:spcPts val="1200"/>
                        </a:lnSpc>
                      </a:pPr>
                      <a:r>
                        <a:rPr lang="en-US" sz="10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9"/>
                        </a:rPr>
                        <a:t>[3]</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Cf. </a:t>
                      </a:r>
                      <a:r>
                        <a:rPr lang="en-US" sz="10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0"/>
                        </a:rPr>
                        <a:t>Address for the World Meeting of Popular Movements</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Santa Cruz de Sierra, 9 July 2015.</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0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1"/>
                        </a:rPr>
                        <a:t>[4]</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Cf. </a:t>
                      </a:r>
                      <a:r>
                        <a:rPr lang="en-US" sz="10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2"/>
                        </a:rPr>
                        <a:t>LS</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111.</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94310" indent="-194310" algn="just">
                        <a:lnSpc>
                          <a:spcPts val="1200"/>
                        </a:lnSpc>
                      </a:pPr>
                      <a:r>
                        <a:rPr lang="en-US" sz="10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3"/>
                        </a:rPr>
                        <a:t>[5]</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SAINT JOHN PAUL II, Encyclical Letter </a:t>
                      </a:r>
                      <a:r>
                        <a:rPr lang="en-US" sz="10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4"/>
                        </a:rPr>
                        <a:t>Centesimus Annus</a:t>
                      </a:r>
                      <a:r>
                        <a:rPr lang="en-US" sz="1000" i="1"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(1 May 1991), 58.</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3006" marR="33006" marT="25977" marB="259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ts val="1200"/>
                        </a:lnSpc>
                      </a:pPr>
                      <a:r>
                        <a:rPr lang="en-US" sz="1000" i="1" kern="100" dirty="0">
                          <a:effectLst/>
                          <a:latin typeface="游明朝" panose="02020400000000000000" pitchFamily="18" charset="-128"/>
                          <a:ea typeface="游明朝" panose="02020400000000000000" pitchFamily="18" charset="-128"/>
                          <a:cs typeface="Times New Roman" panose="02020603050405020304" pitchFamily="18" charset="0"/>
                        </a:rPr>
                        <a:t>A new culture</a:t>
                      </a:r>
                      <a:r>
                        <a:rPr lang="ja-JP" sz="1000" i="1" kern="100" dirty="0">
                          <a:effectLst/>
                          <a:latin typeface="游明朝" panose="02020400000000000000" pitchFamily="18" charset="-128"/>
                          <a:ea typeface="游明朝" panose="02020400000000000000" pitchFamily="18" charset="-128"/>
                          <a:cs typeface="Times New Roman" panose="02020603050405020304" pitchFamily="18" charset="0"/>
                        </a:rPr>
                        <a:t>　新たな文化</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635" indent="-28575"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私達は変革が必要。変革したいと思い、追い求めています｡</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[3]</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　しかし目下の多くの問題に、適切な包摂をもたらす解決策を、私達は欠いていると気付くとき、本質的問題が見えてきます。実際に私達は、実施可能と思われる解決策の分析と診断を行いました。しかし結局、そのどれもが、何処かの断片局面において進行が阻まれること</a:t>
                      </a:r>
                      <a:r>
                        <a:rPr lang="ja-JP" altLang="en-US" sz="1000" kern="100" dirty="0">
                          <a:effectLst/>
                          <a:latin typeface="游明朝" panose="02020400000000000000" pitchFamily="18" charset="-128"/>
                          <a:ea typeface="游明朝" panose="02020400000000000000" pitchFamily="18" charset="-128"/>
                          <a:cs typeface="Times New Roman" panose="02020603050405020304" pitchFamily="18" charset="0"/>
                        </a:rPr>
                        <a:t>が分かりました</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。即ち、心の奥底（</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deep down</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）で私達は</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the </a:t>
                      </a:r>
                      <a:r>
                        <a:rPr lang="en-US" sz="1000" i="1" kern="100" dirty="0">
                          <a:effectLst/>
                          <a:latin typeface="游明朝" panose="02020400000000000000" pitchFamily="18" charset="-128"/>
                          <a:ea typeface="游明朝" panose="02020400000000000000" pitchFamily="18" charset="-128"/>
                          <a:cs typeface="Times New Roman" panose="02020603050405020304" pitchFamily="18" charset="0"/>
                        </a:rPr>
                        <a:t>culture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を欠いています。諸々の理論的アプローチ、政策、教育プログラム、そして何より、単一の主要思考の枠に本質的に決して納まらない霊性、これらによって示される全く別の</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visions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を喚起し奨励するのに必要な</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the </a:t>
                      </a:r>
                      <a:r>
                        <a:rPr lang="en-US" sz="1000" i="1" kern="100" dirty="0">
                          <a:effectLst/>
                          <a:latin typeface="游明朝" panose="02020400000000000000" pitchFamily="18" charset="-128"/>
                          <a:ea typeface="游明朝" panose="02020400000000000000" pitchFamily="18" charset="-128"/>
                          <a:cs typeface="Times New Roman" panose="02020603050405020304" pitchFamily="18" charset="0"/>
                        </a:rPr>
                        <a:t>culture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を欠いています｡</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[4] </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解決策案出の緊急必要性を考えれば、</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culture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を形成し</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processes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の口火を切る</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capability</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を持つ</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leadership groups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を、支援し振興することが何よりも不可欠です。</a:t>
                      </a:r>
                      <a:r>
                        <a:rPr lang="ja-JP" sz="10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道標を整備し、視界を広げ、共通の絆を構築する</a:t>
                      </a:r>
                      <a:r>
                        <a:rPr lang="en-US" sz="10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processes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･･･つまり、私達の共通の家を有機組織化し改善しケアするための努力の全て－</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processes </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－この言葉を記憶に留めてください。更に、これらが意味あるものとなるためにもう一つの変革が、「生活様式や生産と消費の経済モデル、そして今の社会を支配している確立した権力社会構造」</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[5]</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に対して必要です。この様なこと無くして何事も為し得ません。</a:t>
                      </a:r>
                    </a:p>
                    <a:p>
                      <a:pPr marL="635" indent="-28575"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635" indent="-28575"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[3]</a:t>
                      </a:r>
                      <a:r>
                        <a:rPr lang="en-US" sz="10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5"/>
                        </a:rPr>
                        <a:t> 2015年WMPM教皇メッセージ</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参照方。</a:t>
                      </a:r>
                    </a:p>
                    <a:p>
                      <a:pPr marL="117475" indent="-146050"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[4]LS 111</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参照</a:t>
                      </a:r>
                      <a:r>
                        <a:rPr lang="ja-JP" altLang="en-US" sz="1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エコロジカルな</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culture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は、汚染、環境破壊、天然資源の枯渇といった喫緊の問題に対する一連の部分的応急措置に矮小化できるものではありません。このような技術支配主義思考様式の急襲に対して抵抗を生み出すには、明確なものの見方、考え方、方針、教育プログラム、ライフスタイル、そして霊性が必要です。</a:t>
                      </a:r>
                    </a:p>
                    <a:p>
                      <a:pPr marL="29210" indent="-57150"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[5] </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聖ヨハネ・パウロ二世、</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1991</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年回勅</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CA</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58</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3006" marR="33006" marT="25977" marB="2597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91130087"/>
                  </a:ext>
                </a:extLst>
              </a:tr>
            </a:tbl>
          </a:graphicData>
        </a:graphic>
      </p:graphicFrame>
    </p:spTree>
    <p:extLst>
      <p:ext uri="{BB962C8B-B14F-4D97-AF65-F5344CB8AC3E}">
        <p14:creationId xmlns:p14="http://schemas.microsoft.com/office/powerpoint/2010/main" val="1902312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C5A5F-7D8D-2C34-F75C-ADCCB614CC36}"/>
              </a:ext>
            </a:extLst>
          </p:cNvPr>
          <p:cNvSpPr>
            <a:spLocks noGrp="1"/>
          </p:cNvSpPr>
          <p:nvPr>
            <p:ph type="title"/>
          </p:nvPr>
        </p:nvSpPr>
        <p:spPr>
          <a:xfrm>
            <a:off x="0" y="4200"/>
            <a:ext cx="9144000" cy="212747"/>
          </a:xfrm>
        </p:spPr>
        <p:txBody>
          <a:bodyPr>
            <a:noAutofit/>
          </a:bodyPr>
          <a:lstStyle/>
          <a:p>
            <a:pPr algn="ctr"/>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飢饉は、物的資源の欠乏というよりも社会的資源の不足、特に</a:t>
            </a:r>
            <a:r>
              <a:rPr lang="ja-JP" altLang="ja-JP" sz="1400"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制度的資源</a:t>
            </a:r>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の不足によって生</a:t>
            </a:r>
            <a:r>
              <a:rPr lang="ja-JP" altLang="en-US" sz="1400" kern="100" dirty="0">
                <a:effectLst/>
                <a:latin typeface="游明朝" panose="02020400000000000000" pitchFamily="18" charset="-128"/>
                <a:ea typeface="游明朝" panose="02020400000000000000" pitchFamily="18" charset="-128"/>
                <a:cs typeface="Times New Roman" panose="02020603050405020304" pitchFamily="18" charset="0"/>
              </a:rPr>
              <a:t>ずる。</a:t>
            </a:r>
            <a:endParaRPr kumimoji="1" lang="ja-JP" altLang="en-US" sz="1400" dirty="0"/>
          </a:p>
        </p:txBody>
      </p:sp>
      <p:sp>
        <p:nvSpPr>
          <p:cNvPr id="3" name="スライド番号プレースホルダー 2">
            <a:extLst>
              <a:ext uri="{FF2B5EF4-FFF2-40B4-BE49-F238E27FC236}">
                <a16:creationId xmlns:a16="http://schemas.microsoft.com/office/drawing/2014/main" id="{C0B7AC6C-6B4E-1C5D-4D7F-37368552088E}"/>
              </a:ext>
            </a:extLst>
          </p:cNvPr>
          <p:cNvSpPr>
            <a:spLocks noGrp="1"/>
          </p:cNvSpPr>
          <p:nvPr>
            <p:ph type="sldNum" sz="quarter" idx="12"/>
          </p:nvPr>
        </p:nvSpPr>
        <p:spPr/>
        <p:txBody>
          <a:bodyPr/>
          <a:lstStyle/>
          <a:p>
            <a:fld id="{D2CFAB68-B97E-44C6-B903-0A221F45C963}" type="slidenum">
              <a:rPr kumimoji="1" lang="ja-JP" altLang="en-US" smtClean="0"/>
              <a:t>4</a:t>
            </a:fld>
            <a:endParaRPr kumimoji="1" lang="ja-JP" altLang="en-US"/>
          </a:p>
        </p:txBody>
      </p:sp>
      <p:graphicFrame>
        <p:nvGraphicFramePr>
          <p:cNvPr id="5" name="表 4">
            <a:extLst>
              <a:ext uri="{FF2B5EF4-FFF2-40B4-BE49-F238E27FC236}">
                <a16:creationId xmlns:a16="http://schemas.microsoft.com/office/drawing/2014/main" id="{30ADC10D-ADEA-931B-34C8-07E0BAB39E5F}"/>
              </a:ext>
            </a:extLst>
          </p:cNvPr>
          <p:cNvGraphicFramePr>
            <a:graphicFrameLocks noGrp="1"/>
          </p:cNvGraphicFramePr>
          <p:nvPr>
            <p:extLst>
              <p:ext uri="{D42A27DB-BD31-4B8C-83A1-F6EECF244321}">
                <p14:modId xmlns:p14="http://schemas.microsoft.com/office/powerpoint/2010/main" val="1693073347"/>
              </p:ext>
            </p:extLst>
          </p:nvPr>
        </p:nvGraphicFramePr>
        <p:xfrm>
          <a:off x="0" y="216947"/>
          <a:ext cx="9144000" cy="6645370"/>
        </p:xfrm>
        <a:graphic>
          <a:graphicData uri="http://schemas.openxmlformats.org/drawingml/2006/table">
            <a:tbl>
              <a:tblPr firstRow="1" firstCol="1" bandRow="1"/>
              <a:tblGrid>
                <a:gridCol w="4066674">
                  <a:extLst>
                    <a:ext uri="{9D8B030D-6E8A-4147-A177-3AD203B41FA5}">
                      <a16:colId xmlns:a16="http://schemas.microsoft.com/office/drawing/2014/main" val="316649002"/>
                    </a:ext>
                  </a:extLst>
                </a:gridCol>
                <a:gridCol w="5077326">
                  <a:extLst>
                    <a:ext uri="{9D8B030D-6E8A-4147-A177-3AD203B41FA5}">
                      <a16:colId xmlns:a16="http://schemas.microsoft.com/office/drawing/2014/main" val="3040307255"/>
                    </a:ext>
                  </a:extLst>
                </a:gridCol>
              </a:tblGrid>
              <a:tr h="1264791">
                <a:tc>
                  <a:txBody>
                    <a:bodyPr/>
                    <a:lstStyle/>
                    <a:p>
                      <a:pPr algn="just">
                        <a:lnSpc>
                          <a:spcPts val="1200"/>
                        </a:lnSpc>
                      </a:pPr>
                      <a:r>
                        <a:rPr lang="en-US" sz="880" kern="100" dirty="0">
                          <a:effectLst/>
                          <a:latin typeface="游明朝" panose="02020400000000000000" pitchFamily="18" charset="-128"/>
                          <a:ea typeface="游明朝" panose="02020400000000000000" pitchFamily="18" charset="-128"/>
                          <a:cs typeface="Times New Roman" panose="02020603050405020304" pitchFamily="18" charset="0"/>
                        </a:rPr>
                        <a:t>We need, on the local and institutional levels, leadership groups that can take up problems without becoming trapped or frustrated by them, and in this way challenge the tendency – often unconscious – to submit to certain ideological ways of thinking that end up justifying injustices and paralyzing all efforts to combat them.  As a example, we can think of hunger, which, as </a:t>
                      </a:r>
                      <a:r>
                        <a:rPr lang="en-US" sz="88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Benedict XVI</a:t>
                      </a:r>
                      <a:r>
                        <a:rPr lang="en-US" sz="880" kern="100" dirty="0">
                          <a:effectLst/>
                          <a:latin typeface="游明朝" panose="02020400000000000000" pitchFamily="18" charset="-128"/>
                          <a:ea typeface="游明朝" panose="02020400000000000000" pitchFamily="18" charset="-128"/>
                          <a:cs typeface="Times New Roman" panose="02020603050405020304" pitchFamily="18" charset="0"/>
                        </a:rPr>
                        <a:t> rightly pointed out, “is not so much dependent on a lack of material resources as on a shortage of social resources, the most important of which are institutional”.</a:t>
                      </a:r>
                      <a:r>
                        <a:rPr lang="en-US" sz="88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[6]</a:t>
                      </a:r>
                      <a:r>
                        <a:rPr lang="en-US" sz="88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sz="88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880" kern="100" dirty="0">
                          <a:effectLst/>
                          <a:latin typeface="游明朝" panose="02020400000000000000" pitchFamily="18" charset="-128"/>
                          <a:ea typeface="游明朝" panose="02020400000000000000" pitchFamily="18" charset="-128"/>
                          <a:cs typeface="Times New Roman" panose="02020603050405020304" pitchFamily="18" charset="0"/>
                        </a:rPr>
                        <a:t>If you are able to resolve this problem, you will open up a path to the future.  Let me repeat those words of Pope Benedict: hunger depends less on lack of material resources than on the lack of social resources, the most important of which are institutional.</a:t>
                      </a:r>
                      <a:endParaRPr lang="ja-JP" sz="88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88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88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88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[6]</a:t>
                      </a:r>
                      <a:r>
                        <a:rPr lang="en-US" sz="880" kern="100" dirty="0">
                          <a:effectLst/>
                          <a:latin typeface="游明朝" panose="02020400000000000000" pitchFamily="18" charset="-128"/>
                          <a:ea typeface="游明朝" panose="02020400000000000000" pitchFamily="18" charset="-128"/>
                          <a:cs typeface="Times New Roman" panose="02020603050405020304" pitchFamily="18" charset="0"/>
                        </a:rPr>
                        <a:t> Encyclical Letter </a:t>
                      </a:r>
                      <a:r>
                        <a:rPr lang="en-US" sz="88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Caritas in Veritate</a:t>
                      </a:r>
                      <a:r>
                        <a:rPr lang="en-US" sz="880" i="1"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880" kern="100" dirty="0">
                          <a:effectLst/>
                          <a:latin typeface="游明朝" panose="02020400000000000000" pitchFamily="18" charset="-128"/>
                          <a:ea typeface="游明朝" panose="02020400000000000000" pitchFamily="18" charset="-128"/>
                          <a:cs typeface="Times New Roman" panose="02020603050405020304" pitchFamily="18" charset="0"/>
                        </a:rPr>
                        <a:t>(29 June 2009), 27.</a:t>
                      </a:r>
                      <a:endParaRPr lang="ja-JP" sz="88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4158" marR="34158" marT="26884" marB="268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1270" algn="just">
                        <a:lnSpc>
                          <a:spcPts val="1200"/>
                        </a:lnSpc>
                      </a:pP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こうした様々な制度や局面における諸問題に、失望したり飲み込まれたりせずに取組むことができる</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leadership groups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が必要です。私達は、ともすれば無意識のうちに、何らかのイデオロギー思考に屈服し、遂には</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injustices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justify</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し、</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injustices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と闘う取組み全てを無効化してしまう傾向があります。この傾向に</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challenge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できる </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leadership groups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が必要なのです。例えば飢饉について考えてみましょう。ベネディクト</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16</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世が</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rightly</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に指摘していますが</a:t>
                      </a:r>
                      <a:r>
                        <a:rPr lang="ja-JP" sz="10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「飢饉は、物的資源の欠乏というよりも社会的資源の不足、特に制度的資源の不足によって生じます。」</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[6] </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このような問題を解決できれば、私達が目指す未来（</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the future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）への道が開かれます。もう一度教皇ベネディクト</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16</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世の言葉を繰り返します。「飢饉は、物的資源の欠乏というよりも社会的資源の不足、特に制度的資源の不足によって生じます。」</a:t>
                      </a:r>
                    </a:p>
                    <a:p>
                      <a:pPr marL="1270"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[6] 2009</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年回勅『真理に根ざした愛』、</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27</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4158" marR="34158" marT="26884" marB="268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63138311"/>
                  </a:ext>
                </a:extLst>
              </a:tr>
              <a:tr h="3086546">
                <a:tc>
                  <a:txBody>
                    <a:bodyPr/>
                    <a:lstStyle/>
                    <a:p>
                      <a:pPr algn="just">
                        <a:lnSpc>
                          <a:spcPts val="1200"/>
                        </a:lnSpc>
                      </a:pPr>
                      <a:r>
                        <a:rPr lang="en-US" sz="880" kern="100" dirty="0">
                          <a:effectLst/>
                          <a:latin typeface="游明朝" panose="02020400000000000000" pitchFamily="18" charset="-128"/>
                          <a:ea typeface="游明朝" panose="02020400000000000000" pitchFamily="18" charset="-128"/>
                          <a:cs typeface="Times New Roman" panose="02020603050405020304" pitchFamily="18" charset="0"/>
                        </a:rPr>
                        <a:t>The social and economic crisis that many people are experiencing </a:t>
                      </a:r>
                      <a:r>
                        <a:rPr lang="en-US" sz="88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at first hand</a:t>
                      </a:r>
                      <a:r>
                        <a:rPr lang="en-US" sz="880" kern="100" dirty="0">
                          <a:effectLst/>
                          <a:latin typeface="游明朝" panose="02020400000000000000" pitchFamily="18" charset="-128"/>
                          <a:ea typeface="游明朝" panose="02020400000000000000" pitchFamily="18" charset="-128"/>
                          <a:cs typeface="Times New Roman" panose="02020603050405020304" pitchFamily="18" charset="0"/>
                        </a:rPr>
                        <a:t>, and that is mortgaging the present and the future by the abandonment and exclusion of many children, adolescents and entire families, makes it intolerable for us to privilege sectorial interests to the detriment of </a:t>
                      </a:r>
                      <a:r>
                        <a:rPr lang="en-US" sz="88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the common good</a:t>
                      </a:r>
                      <a:r>
                        <a:rPr lang="en-US" sz="880" kern="100" dirty="0">
                          <a:effectLst/>
                          <a:latin typeface="游明朝" panose="02020400000000000000" pitchFamily="18" charset="-128"/>
                          <a:ea typeface="游明朝" panose="02020400000000000000" pitchFamily="18" charset="-128"/>
                          <a:cs typeface="Times New Roman" panose="02020603050405020304" pitchFamily="18" charset="0"/>
                        </a:rPr>
                        <a:t>.  We need to recover a sense of the common good.  Here I would bring up an exercise that you have experimented with as a method for a sound and revolutionary resolution of conflicts.  In these months, you have shared a number of reflections and significant theoretical models.  You have considered twelve problems (</a:t>
                      </a:r>
                      <a:r>
                        <a:rPr lang="en-US" sz="88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the “villages” </a:t>
                      </a:r>
                      <a:r>
                        <a:rPr lang="en-US" sz="880" kern="100" dirty="0">
                          <a:effectLst/>
                          <a:latin typeface="游明朝" panose="02020400000000000000" pitchFamily="18" charset="-128"/>
                          <a:ea typeface="游明朝" panose="02020400000000000000" pitchFamily="18" charset="-128"/>
                          <a:cs typeface="Times New Roman" panose="02020603050405020304" pitchFamily="18" charset="0"/>
                        </a:rPr>
                        <a:t>as you call them) in order to debate, discuss and identify practical approaches to resolving them.  You have experienced the urgently needed </a:t>
                      </a:r>
                      <a:r>
                        <a:rPr lang="en-US" sz="880" i="1" kern="100" dirty="0">
                          <a:effectLst/>
                          <a:latin typeface="游明朝" panose="02020400000000000000" pitchFamily="18" charset="-128"/>
                          <a:ea typeface="游明朝" panose="02020400000000000000" pitchFamily="18" charset="-128"/>
                          <a:cs typeface="Times New Roman" panose="02020603050405020304" pitchFamily="18" charset="0"/>
                        </a:rPr>
                        <a:t>culture of encounter</a:t>
                      </a:r>
                      <a:r>
                        <a:rPr lang="en-US" sz="880" kern="100" dirty="0">
                          <a:effectLst/>
                          <a:latin typeface="游明朝" panose="02020400000000000000" pitchFamily="18" charset="-128"/>
                          <a:ea typeface="游明朝" panose="02020400000000000000" pitchFamily="18" charset="-128"/>
                          <a:cs typeface="Times New Roman" panose="02020603050405020304" pitchFamily="18" charset="0"/>
                        </a:rPr>
                        <a:t>, which is the opposite of the </a:t>
                      </a:r>
                      <a:r>
                        <a:rPr lang="en-US" sz="880" i="1" kern="100" dirty="0">
                          <a:effectLst/>
                          <a:latin typeface="游明朝" panose="02020400000000000000" pitchFamily="18" charset="-128"/>
                          <a:ea typeface="游明朝" panose="02020400000000000000" pitchFamily="18" charset="-128"/>
                          <a:cs typeface="Times New Roman" panose="02020603050405020304" pitchFamily="18" charset="0"/>
                        </a:rPr>
                        <a:t>throwaway culture</a:t>
                      </a:r>
                      <a:r>
                        <a:rPr lang="en-US" sz="880" kern="100" dirty="0">
                          <a:effectLst/>
                          <a:latin typeface="游明朝" panose="02020400000000000000" pitchFamily="18" charset="-128"/>
                          <a:ea typeface="游明朝" panose="02020400000000000000" pitchFamily="18" charset="-128"/>
                          <a:cs typeface="Times New Roman" panose="02020603050405020304" pitchFamily="18" charset="0"/>
                        </a:rPr>
                        <a:t> now in vogue.  This culture of encounter makes it possible for many voices to be heard around the same table, in order to dialogue, consider, discuss and formulate, in a polyhedral perspective, different aspects and possible responses to global problems involving our peoples and our democracies.</a:t>
                      </a:r>
                      <a:r>
                        <a:rPr lang="en-US" sz="88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[7]</a:t>
                      </a:r>
                      <a:r>
                        <a:rPr lang="en-US" sz="880" kern="100" dirty="0">
                          <a:effectLst/>
                          <a:latin typeface="游明朝" panose="02020400000000000000" pitchFamily="18" charset="-128"/>
                          <a:ea typeface="游明朝" panose="02020400000000000000" pitchFamily="18" charset="-128"/>
                          <a:cs typeface="Times New Roman" panose="02020603050405020304" pitchFamily="18" charset="0"/>
                        </a:rPr>
                        <a:t>   It is not easy to move towards real solutions when those who do not think like ourselves are discredited, slandered and misquoted!  Discrediting, slandering and misquoting are cowardly ways of refusing to make the decisions needed to solve many problems.  Let us never forget that “the whole is greater than the part, but it is also greater than the sum of its parts”,</a:t>
                      </a:r>
                      <a:r>
                        <a:rPr lang="en-US" sz="88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[8]</a:t>
                      </a:r>
                      <a:r>
                        <a:rPr lang="en-US" sz="880" kern="100" dirty="0">
                          <a:effectLst/>
                          <a:latin typeface="游明朝" panose="02020400000000000000" pitchFamily="18" charset="-128"/>
                          <a:ea typeface="游明朝" panose="02020400000000000000" pitchFamily="18" charset="-128"/>
                          <a:cs typeface="Times New Roman" panose="02020603050405020304" pitchFamily="18" charset="0"/>
                        </a:rPr>
                        <a:t> and that “the mere sum of individual interests is not capable of generating a better world for the whole human family”.</a:t>
                      </a:r>
                      <a:r>
                        <a:rPr lang="en-US" sz="88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9"/>
                        </a:rPr>
                        <a:t>[9]</a:t>
                      </a:r>
                      <a:endParaRPr lang="ja-JP" sz="88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88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88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94310" indent="-194310" algn="just">
                        <a:lnSpc>
                          <a:spcPts val="1200"/>
                        </a:lnSpc>
                      </a:pPr>
                      <a:r>
                        <a:rPr lang="en-US" sz="88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0"/>
                        </a:rPr>
                        <a:t>[7]</a:t>
                      </a:r>
                      <a:r>
                        <a:rPr lang="en-US" sz="880" kern="100" dirty="0">
                          <a:effectLst/>
                          <a:latin typeface="游明朝" panose="02020400000000000000" pitchFamily="18" charset="-128"/>
                          <a:ea typeface="游明朝" panose="02020400000000000000" pitchFamily="18" charset="-128"/>
                          <a:cs typeface="Times New Roman" panose="02020603050405020304" pitchFamily="18" charset="0"/>
                        </a:rPr>
                        <a:t> Cf. </a:t>
                      </a:r>
                      <a:r>
                        <a:rPr lang="en-US" sz="88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1"/>
                        </a:rPr>
                        <a:t>Address to the Seminar</a:t>
                      </a:r>
                      <a:r>
                        <a:rPr lang="en-US" sz="880" i="1" kern="100" dirty="0">
                          <a:effectLst/>
                          <a:latin typeface="游明朝" panose="02020400000000000000" pitchFamily="18" charset="-128"/>
                          <a:ea typeface="游明朝" panose="02020400000000000000" pitchFamily="18" charset="-128"/>
                          <a:cs typeface="Times New Roman" panose="02020603050405020304" pitchFamily="18" charset="0"/>
                        </a:rPr>
                        <a:t> “New Forms of Solidarity towards Fraternal Inclusion, Integration and Innovation”</a:t>
                      </a:r>
                      <a:r>
                        <a:rPr lang="en-US" sz="880" kern="100" dirty="0">
                          <a:effectLst/>
                          <a:latin typeface="游明朝" panose="02020400000000000000" pitchFamily="18" charset="-128"/>
                          <a:ea typeface="游明朝" panose="02020400000000000000" pitchFamily="18" charset="-128"/>
                          <a:cs typeface="Times New Roman" panose="02020603050405020304" pitchFamily="18" charset="0"/>
                        </a:rPr>
                        <a:t>, organized by the Pontifical Academy of Social Sciences (5 February 2020). Let us recall that “true wisdom, as the fruit of self-examination, dialogue and generous encounter between persons, is not acquired by a mere accumulation of data, which eventually leads to overload and confusion, a sort of mental pollution” (</a:t>
                      </a:r>
                      <a:r>
                        <a:rPr lang="en-US" sz="88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2"/>
                        </a:rPr>
                        <a:t>LS</a:t>
                      </a:r>
                      <a:r>
                        <a:rPr lang="en-US" sz="880" kern="100" dirty="0">
                          <a:effectLst/>
                          <a:latin typeface="游明朝" panose="02020400000000000000" pitchFamily="18" charset="-128"/>
                          <a:ea typeface="游明朝" panose="02020400000000000000" pitchFamily="18" charset="-128"/>
                          <a:cs typeface="Times New Roman" panose="02020603050405020304" pitchFamily="18" charset="0"/>
                        </a:rPr>
                        <a:t>, 47).</a:t>
                      </a:r>
                      <a:endParaRPr lang="ja-JP" sz="88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88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3"/>
                        </a:rPr>
                        <a:t>[8]</a:t>
                      </a:r>
                      <a:r>
                        <a:rPr lang="en-US" sz="88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88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4"/>
                        </a:rPr>
                        <a:t>EG</a:t>
                      </a:r>
                      <a:r>
                        <a:rPr lang="en-US" sz="880" kern="100" dirty="0">
                          <a:effectLst/>
                          <a:latin typeface="游明朝" panose="02020400000000000000" pitchFamily="18" charset="-128"/>
                          <a:ea typeface="游明朝" panose="02020400000000000000" pitchFamily="18" charset="-128"/>
                          <a:cs typeface="Times New Roman" panose="02020603050405020304" pitchFamily="18" charset="0"/>
                        </a:rPr>
                        <a:t>, 235.</a:t>
                      </a:r>
                      <a:endParaRPr lang="ja-JP" sz="88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94310" indent="-194310" algn="just">
                        <a:lnSpc>
                          <a:spcPts val="1200"/>
                        </a:lnSpc>
                      </a:pPr>
                      <a:r>
                        <a:rPr lang="en-US" sz="88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5"/>
                        </a:rPr>
                        <a:t>[9]</a:t>
                      </a:r>
                      <a:r>
                        <a:rPr lang="en-US" sz="880" kern="100" dirty="0">
                          <a:effectLst/>
                          <a:latin typeface="游明朝" panose="02020400000000000000" pitchFamily="18" charset="-128"/>
                          <a:ea typeface="游明朝" panose="02020400000000000000" pitchFamily="18" charset="-128"/>
                          <a:cs typeface="Times New Roman" panose="02020603050405020304" pitchFamily="18" charset="0"/>
                        </a:rPr>
                        <a:t> Encyclical Letter </a:t>
                      </a:r>
                      <a:r>
                        <a:rPr lang="en-US" sz="88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6"/>
                        </a:rPr>
                        <a:t>Fratelli Tutti</a:t>
                      </a:r>
                      <a:r>
                        <a:rPr lang="en-US" sz="880" kern="100" dirty="0">
                          <a:effectLst/>
                          <a:latin typeface="游明朝" panose="02020400000000000000" pitchFamily="18" charset="-128"/>
                          <a:ea typeface="游明朝" panose="02020400000000000000" pitchFamily="18" charset="-128"/>
                          <a:cs typeface="Times New Roman" panose="02020603050405020304" pitchFamily="18" charset="0"/>
                        </a:rPr>
                        <a:t> (3 October 2020), </a:t>
                      </a:r>
                      <a:r>
                        <a:rPr lang="en-US" sz="88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7"/>
                        </a:rPr>
                        <a:t>105</a:t>
                      </a:r>
                      <a:r>
                        <a:rPr lang="en-US" sz="880" kern="100" dirty="0">
                          <a:effectLst/>
                          <a:latin typeface="游明朝" panose="02020400000000000000" pitchFamily="18" charset="-128"/>
                          <a:ea typeface="游明朝" panose="02020400000000000000" pitchFamily="18" charset="-128"/>
                          <a:cs typeface="Times New Roman" panose="02020603050405020304" pitchFamily="18" charset="0"/>
                        </a:rPr>
                        <a:t>. Hereafter, </a:t>
                      </a:r>
                      <a:r>
                        <a:rPr lang="en-US" sz="88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6"/>
                        </a:rPr>
                        <a:t>FT</a:t>
                      </a:r>
                      <a:r>
                        <a:rPr lang="en-US" sz="88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sz="88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4158" marR="34158" marT="26884" marB="268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1270" algn="just">
                        <a:lnSpc>
                          <a:spcPts val="1200"/>
                        </a:lnSpc>
                      </a:pP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今回の社会経済危機は、多くの</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people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が直接に経験しています。多数の子供・青年・家族全員の将来と現在を抵当に入れ借金すること（</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mortgaging</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）で、何とか凌（しの）いでいる状態です。もう、</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the common good</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の犠牲の上にセクト利益を優先するのは我慢できません。</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the common good</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の感覚を取り戻さなければなりません。ここで、皆さんが実験済みの或る取組、即ち、利益相反を解決する際に用いる健全かつ革命的な或る方法について、話したいと思います。ここ数ヶ月間皆さんは重要と思われる数多くの理論モデルを検討し共有してきました。 </a:t>
                      </a:r>
                      <a:r>
                        <a:rPr lang="en-US" sz="10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the “villages”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と皆さんが呼ぶ</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12</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個の問題について考察し、解決への実践的糸口に関して討論・検討・同定を行いました。即ち、今流行の</a:t>
                      </a:r>
                      <a:r>
                        <a:rPr lang="ja-JP" sz="1000" i="1" kern="100" dirty="0">
                          <a:effectLst/>
                          <a:latin typeface="游明朝" panose="02020400000000000000" pitchFamily="18" charset="-128"/>
                          <a:ea typeface="游明朝" panose="02020400000000000000" pitchFamily="18" charset="-128"/>
                          <a:cs typeface="Times New Roman" panose="02020603050405020304" pitchFamily="18" charset="0"/>
                        </a:rPr>
                        <a:t>使い捨て文化</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の対極にあり緊急に必要とされている、</a:t>
                      </a:r>
                      <a:r>
                        <a:rPr lang="ja-JP" sz="1000" i="1" kern="100" dirty="0">
                          <a:effectLst/>
                          <a:latin typeface="游明朝" panose="02020400000000000000" pitchFamily="18" charset="-128"/>
                          <a:ea typeface="游明朝" panose="02020400000000000000" pitchFamily="18" charset="-128"/>
                          <a:cs typeface="Times New Roman" panose="02020603050405020304" pitchFamily="18" charset="0"/>
                        </a:rPr>
                        <a:t>出会いの文化</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を体験しました。この出会いの文化では、沢山の</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voices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を同席の者達に聴いてもらうことが可能となります。即ち、私達</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peoples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と</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democracies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に関する</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global problems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にどの様に対処するのか、様々な角度から、多辺体</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の観点から、対話し考察し討論し公式化することが可能となります。</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[7]</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　私達自身の考えではない考えが、誤って引用され誹謗中傷され信用を失っている中で、本当の解決策に向かう動きをするのは簡単ではありません。信用毀損、誹謗中傷、誤引用は、多くの問題を解決するのに必要な意志決定を拒絶する卑怯な方法です。以下の言葉、決して忘れないようにしましょう。「全体は部分よりも、更に全部分の単純和よりも</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greater</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[8] </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individual</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達の諸関心事の単純な足し算和は、</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the whole human family</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のためのより良い形而下界を生み出す</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capability</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を持ちません。」</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[9]</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17475" indent="-146050"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1] polyhedral</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（多辺体）フランシスコ教皇の新造語。これに関し教皇は</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2015</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年</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PM</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大会で詳しく解説した。その半訳は、</a:t>
                      </a:r>
                      <a:r>
                        <a:rPr lang="en-US" sz="10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8"/>
                        </a:rPr>
                        <a:t>2020年分科会＃1</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の</a:t>
                      </a:r>
                      <a:r>
                        <a:rPr lang="en-US" sz="10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9"/>
                        </a:rPr>
                        <a:t>解説資料</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の</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page2</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に記した。</a:t>
                      </a:r>
                    </a:p>
                    <a:p>
                      <a:pPr marL="117475" indent="-146050"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[7] 2020</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年</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2</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月</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5</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日教皇庁社会科学アカデミー主催セミナー『兄弟姉妹愛による包摂・高次統合・イノベーションに向けた</a:t>
                      </a:r>
                      <a:r>
                        <a:rPr lang="en-US" sz="1000" i="1" kern="100" dirty="0">
                          <a:effectLst/>
                          <a:latin typeface="游明朝" panose="02020400000000000000" pitchFamily="18" charset="-128"/>
                          <a:ea typeface="游明朝" panose="02020400000000000000" pitchFamily="18" charset="-128"/>
                          <a:cs typeface="Times New Roman" panose="02020603050405020304" pitchFamily="18" charset="0"/>
                        </a:rPr>
                        <a:t> New Forms of Solidarity</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』への</a:t>
                      </a:r>
                      <a:r>
                        <a:rPr lang="en-US" sz="10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1"/>
                        </a:rPr>
                        <a:t>教皇挨拶</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参照。「</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LS 47</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に記した『真の智慧とは自己研鑽、および、ペルソナ達の純粋な出会いと対話が結実したものであり、決して単なるデータの蓄積からは得られません。単なるデータの蓄積は結局、過負荷と混同、即ち或る種の精神的汚染をもたらすだけです。』を思い出しましょう。」</a:t>
                      </a:r>
                    </a:p>
                    <a:p>
                      <a:pPr marL="29210" indent="-57150"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[8] EG 235</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29210" indent="-57150"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[9] </a:t>
                      </a:r>
                      <a:r>
                        <a:rPr lang="en-US" sz="10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0"/>
                        </a:rPr>
                        <a:t>2020年回勅『兄弟姉妹の皆さん』</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105</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4158" marR="34158" marT="26884" marB="268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03250158"/>
                  </a:ext>
                </a:extLst>
              </a:tr>
            </a:tbl>
          </a:graphicData>
        </a:graphic>
      </p:graphicFrame>
    </p:spTree>
    <p:extLst>
      <p:ext uri="{BB962C8B-B14F-4D97-AF65-F5344CB8AC3E}">
        <p14:creationId xmlns:p14="http://schemas.microsoft.com/office/powerpoint/2010/main" val="2270417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1C4730-62B6-C870-DD0A-2E896787FA3D}"/>
              </a:ext>
            </a:extLst>
          </p:cNvPr>
          <p:cNvSpPr>
            <a:spLocks noGrp="1"/>
          </p:cNvSpPr>
          <p:nvPr>
            <p:ph type="title"/>
          </p:nvPr>
        </p:nvSpPr>
        <p:spPr>
          <a:xfrm>
            <a:off x="0" y="30145"/>
            <a:ext cx="9073662" cy="186423"/>
          </a:xfrm>
        </p:spPr>
        <p:txBody>
          <a:bodyPr>
            <a:noAutofit/>
          </a:bodyPr>
          <a:lstStyle/>
          <a:p>
            <a:pPr algn="ctr">
              <a:lnSpc>
                <a:spcPct val="100000"/>
              </a:lnSpc>
            </a:pPr>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形而下の法律の違いを全て乗りこえて大勢の者がお互いに出会う ― こういった取組は、変革に向かう第一歩</a:t>
            </a:r>
            <a:endParaRPr kumimoji="1" lang="ja-JP" altLang="en-US" sz="1400" dirty="0"/>
          </a:p>
        </p:txBody>
      </p:sp>
      <p:sp>
        <p:nvSpPr>
          <p:cNvPr id="3" name="スライド番号プレースホルダー 2">
            <a:extLst>
              <a:ext uri="{FF2B5EF4-FFF2-40B4-BE49-F238E27FC236}">
                <a16:creationId xmlns:a16="http://schemas.microsoft.com/office/drawing/2014/main" id="{BA641A7E-3DFD-F1AB-33A0-571908F097FB}"/>
              </a:ext>
            </a:extLst>
          </p:cNvPr>
          <p:cNvSpPr>
            <a:spLocks noGrp="1"/>
          </p:cNvSpPr>
          <p:nvPr>
            <p:ph type="sldNum" sz="quarter" idx="12"/>
          </p:nvPr>
        </p:nvSpPr>
        <p:spPr>
          <a:xfrm>
            <a:off x="7142747" y="6568908"/>
            <a:ext cx="2057400" cy="365125"/>
          </a:xfrm>
        </p:spPr>
        <p:txBody>
          <a:bodyPr/>
          <a:lstStyle/>
          <a:p>
            <a:fld id="{D2CFAB68-B97E-44C6-B903-0A221F45C963}" type="slidenum">
              <a:rPr kumimoji="1" lang="ja-JP" altLang="en-US" smtClean="0"/>
              <a:t>5</a:t>
            </a:fld>
            <a:endParaRPr kumimoji="1" lang="ja-JP" altLang="en-US" dirty="0"/>
          </a:p>
        </p:txBody>
      </p:sp>
      <p:graphicFrame>
        <p:nvGraphicFramePr>
          <p:cNvPr id="5" name="表 4">
            <a:extLst>
              <a:ext uri="{FF2B5EF4-FFF2-40B4-BE49-F238E27FC236}">
                <a16:creationId xmlns:a16="http://schemas.microsoft.com/office/drawing/2014/main" id="{C3F55A25-406C-0667-C7F8-700C5A09B317}"/>
              </a:ext>
            </a:extLst>
          </p:cNvPr>
          <p:cNvGraphicFramePr>
            <a:graphicFrameLocks noGrp="1"/>
          </p:cNvGraphicFramePr>
          <p:nvPr>
            <p:extLst>
              <p:ext uri="{D42A27DB-BD31-4B8C-83A1-F6EECF244321}">
                <p14:modId xmlns:p14="http://schemas.microsoft.com/office/powerpoint/2010/main" val="1620568992"/>
              </p:ext>
            </p:extLst>
          </p:nvPr>
        </p:nvGraphicFramePr>
        <p:xfrm>
          <a:off x="0" y="228912"/>
          <a:ext cx="9144000" cy="6629088"/>
        </p:xfrm>
        <a:graphic>
          <a:graphicData uri="http://schemas.openxmlformats.org/drawingml/2006/table">
            <a:tbl>
              <a:tblPr firstRow="1" firstCol="1" bandRow="1"/>
              <a:tblGrid>
                <a:gridCol w="3336758">
                  <a:extLst>
                    <a:ext uri="{9D8B030D-6E8A-4147-A177-3AD203B41FA5}">
                      <a16:colId xmlns:a16="http://schemas.microsoft.com/office/drawing/2014/main" val="1269094537"/>
                    </a:ext>
                  </a:extLst>
                </a:gridCol>
                <a:gridCol w="5807242">
                  <a:extLst>
                    <a:ext uri="{9D8B030D-6E8A-4147-A177-3AD203B41FA5}">
                      <a16:colId xmlns:a16="http://schemas.microsoft.com/office/drawing/2014/main" val="3024172883"/>
                    </a:ext>
                  </a:extLst>
                </a:gridCol>
              </a:tblGrid>
              <a:tr h="711496">
                <a:tc>
                  <a:txBody>
                    <a:bodyPr/>
                    <a:lstStyle/>
                    <a:p>
                      <a:pPr algn="just">
                        <a:lnSpc>
                          <a:spcPts val="1200"/>
                        </a:lnSpc>
                      </a:pPr>
                      <a:r>
                        <a:rPr lang="en-US" sz="640" kern="100" dirty="0">
                          <a:effectLst/>
                          <a:latin typeface="游明朝" panose="02020400000000000000" pitchFamily="18" charset="-128"/>
                          <a:ea typeface="游明朝" panose="02020400000000000000" pitchFamily="18" charset="-128"/>
                          <a:cs typeface="Times New Roman" panose="02020603050405020304" pitchFamily="18" charset="0"/>
                        </a:rPr>
                        <a:t>This exercise – encountering one another aside from all legitimate differences – is the first step towards any change that can help generate a new cultural and consequently economic, political and social mentality.  For you will never be able to undertake great things solely from a theoretical or individual perspective, without a spirit that drives you, without meaningful interior motivations, without a sense of belonging and rootedness that can enhance </a:t>
                      </a:r>
                      <a:r>
                        <a:rPr lang="en-US" sz="64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personal and communal activities</a:t>
                      </a:r>
                      <a:r>
                        <a:rPr lang="en-US" sz="64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64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[10]</a:t>
                      </a:r>
                      <a:endParaRPr lang="ja-JP" sz="64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64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64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64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[10]</a:t>
                      </a:r>
                      <a:r>
                        <a:rPr lang="en-US" sz="640" kern="100" dirty="0">
                          <a:effectLst/>
                          <a:latin typeface="游明朝" panose="02020400000000000000" pitchFamily="18" charset="-128"/>
                          <a:ea typeface="游明朝" panose="02020400000000000000" pitchFamily="18" charset="-128"/>
                          <a:cs typeface="Times New Roman" panose="02020603050405020304" pitchFamily="18" charset="0"/>
                        </a:rPr>
                        <a:t> Cf. </a:t>
                      </a:r>
                      <a:r>
                        <a:rPr lang="en-US" sz="64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LS</a:t>
                      </a:r>
                      <a:r>
                        <a:rPr lang="en-US" sz="640" kern="100" dirty="0">
                          <a:effectLst/>
                          <a:latin typeface="游明朝" panose="02020400000000000000" pitchFamily="18" charset="-128"/>
                          <a:ea typeface="游明朝" panose="02020400000000000000" pitchFamily="18" charset="-128"/>
                          <a:cs typeface="Times New Roman" panose="02020603050405020304" pitchFamily="18" charset="0"/>
                        </a:rPr>
                        <a:t>, 216.</a:t>
                      </a:r>
                      <a:endParaRPr lang="ja-JP" sz="64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7453" marR="27453" marT="21607" marB="216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1270" algn="just">
                        <a:lnSpc>
                          <a:spcPts val="1200"/>
                        </a:lnSpc>
                      </a:pP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訳補：形而下の</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法律の違いを全て乗りこえて大勢の者がお互いに出会う ― こういった取組は、変革に向かう第一歩です。即ち、新たな文化を生み出し、結果、新たな経済的・政治的・社会的な精神性を生み出す変革に乗り出すとき、必ず踏み出す第一歩です。なぜなら、自らを駆動する</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a spirit</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を欠き、意義ある内面動機を欠き、</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 personal and communal activities</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を強化する</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a sense of belonging and rootedness</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を欠いたまま、単に</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a theoretical or individual perspective</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だけから重大事案を引き受けることは決してできないからです。</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[10]</a:t>
                      </a:r>
                      <a:endParaRPr lang="ja-JP" sz="9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pP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9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pP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[10] 2015</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年回勅『</a:t>
                      </a:r>
                      <a:r>
                        <a:rPr lang="en-US" sz="95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ラウダート・シ</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216</a:t>
                      </a:r>
                      <a:endParaRPr lang="ja-JP" sz="9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7453" marR="27453" marT="21607" marB="216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2792918"/>
                  </a:ext>
                </a:extLst>
              </a:tr>
              <a:tr h="3639842">
                <a:tc>
                  <a:txBody>
                    <a:bodyPr/>
                    <a:lstStyle/>
                    <a:p>
                      <a:pPr algn="just">
                        <a:lnSpc>
                          <a:spcPts val="1200"/>
                        </a:lnSpc>
                      </a:pPr>
                      <a:r>
                        <a:rPr lang="en-US" sz="640" kern="100" dirty="0">
                          <a:effectLst/>
                          <a:latin typeface="游明朝" panose="02020400000000000000" pitchFamily="18" charset="-128"/>
                          <a:ea typeface="游明朝" panose="02020400000000000000" pitchFamily="18" charset="-128"/>
                          <a:cs typeface="Times New Roman" panose="02020603050405020304" pitchFamily="18" charset="0"/>
                        </a:rPr>
                        <a:t>The future will thus prove an exciting time that summons us to acknowledge the urgency and the beauty of the challenges lying before us.  A time that reminds us that we are not condemned to economic models whose immediate interest is limited to profit and promoting </a:t>
                      </a:r>
                      <a:r>
                        <a:rPr lang="en-US" sz="640" kern="100" dirty="0" err="1">
                          <a:effectLst/>
                          <a:latin typeface="游明朝" panose="02020400000000000000" pitchFamily="18" charset="-128"/>
                          <a:ea typeface="游明朝" panose="02020400000000000000" pitchFamily="18" charset="-128"/>
                          <a:cs typeface="Times New Roman" panose="02020603050405020304" pitchFamily="18" charset="0"/>
                        </a:rPr>
                        <a:t>favourable</a:t>
                      </a:r>
                      <a:r>
                        <a:rPr lang="en-US" sz="640" kern="100" dirty="0">
                          <a:effectLst/>
                          <a:latin typeface="游明朝" panose="02020400000000000000" pitchFamily="18" charset="-128"/>
                          <a:ea typeface="游明朝" panose="02020400000000000000" pitchFamily="18" charset="-128"/>
                          <a:cs typeface="Times New Roman" panose="02020603050405020304" pitchFamily="18" charset="0"/>
                        </a:rPr>
                        <a:t> public policies, unconcerned with their human, social and environmental cost.</a:t>
                      </a:r>
                      <a:r>
                        <a:rPr lang="en-US" sz="64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[11]</a:t>
                      </a:r>
                      <a:r>
                        <a:rPr lang="en-US" sz="640" kern="100" dirty="0">
                          <a:effectLst/>
                          <a:latin typeface="游明朝" panose="02020400000000000000" pitchFamily="18" charset="-128"/>
                          <a:ea typeface="游明朝" panose="02020400000000000000" pitchFamily="18" charset="-128"/>
                          <a:cs typeface="Times New Roman" panose="02020603050405020304" pitchFamily="18" charset="0"/>
                        </a:rPr>
                        <a:t>  Policies that assume we can count on an absolute, unlimited and indifferent availability of resources.  We are not forced to continue to think, or quietly accept by our way of acting, that “some feel more human than others, as if they were born with greater rights”</a:t>
                      </a:r>
                      <a:r>
                        <a:rPr lang="en-US" sz="64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[12]</a:t>
                      </a:r>
                      <a:r>
                        <a:rPr lang="en-US" sz="640" kern="100" dirty="0">
                          <a:effectLst/>
                          <a:latin typeface="游明朝" panose="02020400000000000000" pitchFamily="18" charset="-128"/>
                          <a:ea typeface="游明朝" panose="02020400000000000000" pitchFamily="18" charset="-128"/>
                          <a:cs typeface="Times New Roman" panose="02020603050405020304" pitchFamily="18" charset="0"/>
                        </a:rPr>
                        <a:t> or privileges for the guaranteed enjoyment of determined essential goods or services.</a:t>
                      </a:r>
                      <a:r>
                        <a:rPr lang="en-US" sz="64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9"/>
                        </a:rPr>
                        <a:t>[13]</a:t>
                      </a:r>
                      <a:r>
                        <a:rPr lang="en-US" sz="640" kern="100" dirty="0">
                          <a:effectLst/>
                          <a:latin typeface="游明朝" panose="02020400000000000000" pitchFamily="18" charset="-128"/>
                          <a:ea typeface="游明朝" panose="02020400000000000000" pitchFamily="18" charset="-128"/>
                          <a:cs typeface="Times New Roman" panose="02020603050405020304" pitchFamily="18" charset="0"/>
                        </a:rPr>
                        <a:t>  Nor is it sufficient to trust in the search for palliatives in the third sector or in </a:t>
                      </a:r>
                      <a:r>
                        <a:rPr lang="en-US" sz="64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philanthropic</a:t>
                      </a:r>
                      <a:r>
                        <a:rPr lang="en-US" sz="640" kern="100" dirty="0">
                          <a:effectLst/>
                          <a:latin typeface="游明朝" panose="02020400000000000000" pitchFamily="18" charset="-128"/>
                          <a:ea typeface="游明朝" panose="02020400000000000000" pitchFamily="18" charset="-128"/>
                          <a:cs typeface="Times New Roman" panose="02020603050405020304" pitchFamily="18" charset="0"/>
                        </a:rPr>
                        <a:t> models.  Although their efforts are crucial, they are not always capable of confronting structurally the current imbalances, which affect those most excluded, and they unintentionally perpetuate the very injustices they seek to combat.  Nor is it simply or exclusively a matter of meeting the most essential needs of our brothers and sisters.  We need to accept structurally that the poor have sufficient dignity to sit at our meetings, participate in our discussions and bring bread to their own tables.  It is about much more than “social assistance” or “welfare”: we are speaking of a conversion and transformation of our priorities and of the place of others in our policies and in the social order.</a:t>
                      </a:r>
                      <a:endParaRPr lang="ja-JP" sz="64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64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64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88900" indent="-88900" algn="just">
                        <a:lnSpc>
                          <a:spcPts val="1200"/>
                        </a:lnSpc>
                      </a:pPr>
                      <a:r>
                        <a:rPr lang="en-US" sz="64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0"/>
                        </a:rPr>
                        <a:t>[11]</a:t>
                      </a:r>
                      <a:r>
                        <a:rPr lang="en-US" sz="64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640" kern="100" dirty="0" err="1">
                          <a:effectLst/>
                          <a:latin typeface="游明朝" panose="02020400000000000000" pitchFamily="18" charset="-128"/>
                          <a:ea typeface="游明朝" panose="02020400000000000000" pitchFamily="18" charset="-128"/>
                          <a:cs typeface="Times New Roman" panose="02020603050405020304" pitchFamily="18" charset="0"/>
                        </a:rPr>
                        <a:t>Favouring</a:t>
                      </a:r>
                      <a:r>
                        <a:rPr lang="en-US" sz="640" kern="100" dirty="0">
                          <a:effectLst/>
                          <a:latin typeface="游明朝" panose="02020400000000000000" pitchFamily="18" charset="-128"/>
                          <a:ea typeface="游明朝" panose="02020400000000000000" pitchFamily="18" charset="-128"/>
                          <a:cs typeface="Times New Roman" panose="02020603050405020304" pitchFamily="18" charset="0"/>
                        </a:rPr>
                        <a:t>, when necessary, fiscal evasion, lack of respect for </a:t>
                      </a:r>
                      <a:r>
                        <a:rPr lang="en-US" sz="64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the rights of workers</a:t>
                      </a:r>
                      <a:r>
                        <a:rPr lang="en-US" sz="640" kern="100" dirty="0">
                          <a:effectLst/>
                          <a:latin typeface="游明朝" panose="02020400000000000000" pitchFamily="18" charset="-128"/>
                          <a:ea typeface="游明朝" panose="02020400000000000000" pitchFamily="18" charset="-128"/>
                          <a:cs typeface="Times New Roman" panose="02020603050405020304" pitchFamily="18" charset="0"/>
                        </a:rPr>
                        <a:t>, and “the possibility of corruption by some of the largest world businesses, not infrequently in collusion with the governing political sector” (</a:t>
                      </a:r>
                      <a:r>
                        <a:rPr lang="en-US" sz="640" i="1" kern="100" dirty="0">
                          <a:effectLst/>
                          <a:latin typeface="游明朝" panose="02020400000000000000" pitchFamily="18" charset="-128"/>
                          <a:ea typeface="游明朝" panose="02020400000000000000" pitchFamily="18" charset="-128"/>
                          <a:cs typeface="Times New Roman" panose="02020603050405020304" pitchFamily="18" charset="0"/>
                        </a:rPr>
                        <a:t>Address to the Seminar “New Forms of Solidarity towards Fraternal Inclusion, Integration and Innovation”</a:t>
                      </a:r>
                      <a:r>
                        <a:rPr lang="en-US" sz="640" kern="100" dirty="0">
                          <a:effectLst/>
                          <a:latin typeface="游明朝" panose="02020400000000000000" pitchFamily="18" charset="-128"/>
                          <a:ea typeface="游明朝" panose="02020400000000000000" pitchFamily="18" charset="-128"/>
                          <a:cs typeface="Times New Roman" panose="02020603050405020304" pitchFamily="18" charset="0"/>
                        </a:rPr>
                        <a:t>, cited above).</a:t>
                      </a:r>
                      <a:endParaRPr lang="ja-JP" sz="64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88900" indent="-88900" algn="just">
                        <a:lnSpc>
                          <a:spcPts val="1200"/>
                        </a:lnSpc>
                      </a:pPr>
                      <a:r>
                        <a:rPr lang="en-US" sz="64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1"/>
                        </a:rPr>
                        <a:t>[12]</a:t>
                      </a:r>
                      <a:r>
                        <a:rPr lang="en-US" sz="64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64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2"/>
                        </a:rPr>
                        <a:t>LS</a:t>
                      </a:r>
                      <a:r>
                        <a:rPr lang="en-US" sz="64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640" i="1"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640" kern="100" dirty="0">
                          <a:effectLst/>
                          <a:latin typeface="游明朝" panose="02020400000000000000" pitchFamily="18" charset="-128"/>
                          <a:ea typeface="游明朝" panose="02020400000000000000" pitchFamily="18" charset="-128"/>
                          <a:cs typeface="Times New Roman" panose="02020603050405020304" pitchFamily="18" charset="0"/>
                        </a:rPr>
                        <a:t>90. For example, “to blame population growth instead of extreme and selective consumerism on the part of some, is one way of refusing to face the issues.  It is an attempt to legitimize the present model of distribution, where a minority believes it has the right to consume in a way that can never be universalized, since the planet could not even contain the waste products of such consumption” (</a:t>
                      </a:r>
                      <a:r>
                        <a:rPr lang="en-US" sz="64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3"/>
                        </a:rPr>
                        <a:t>LS</a:t>
                      </a:r>
                      <a:r>
                        <a:rPr lang="en-US" sz="640" kern="100" dirty="0">
                          <a:effectLst/>
                          <a:latin typeface="游明朝" panose="02020400000000000000" pitchFamily="18" charset="-128"/>
                          <a:ea typeface="游明朝" panose="02020400000000000000" pitchFamily="18" charset="-128"/>
                          <a:cs typeface="Times New Roman" panose="02020603050405020304" pitchFamily="18" charset="0"/>
                        </a:rPr>
                        <a:t>, 50).</a:t>
                      </a:r>
                      <a:endParaRPr lang="ja-JP" sz="64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88900" indent="-88900" algn="just">
                        <a:lnSpc>
                          <a:spcPts val="1200"/>
                        </a:lnSpc>
                      </a:pPr>
                      <a:r>
                        <a:rPr lang="en-US" sz="64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rPr>
                        <a:t>[</a:t>
                      </a:r>
                      <a:r>
                        <a:rPr lang="en-US" sz="64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4"/>
                        </a:rPr>
                        <a:t>13]</a:t>
                      </a:r>
                      <a:r>
                        <a:rPr lang="en-US" sz="640" kern="100" dirty="0">
                          <a:effectLst/>
                          <a:latin typeface="游明朝" panose="02020400000000000000" pitchFamily="18" charset="-128"/>
                          <a:ea typeface="游明朝" panose="02020400000000000000" pitchFamily="18" charset="-128"/>
                          <a:cs typeface="Times New Roman" panose="02020603050405020304" pitchFamily="18" charset="0"/>
                        </a:rPr>
                        <a:t> Although all of us are endowed with the same dignity, not all of us start from the same place and with the same possibilities when we consider the social order. This challenges us to consider ways to make freedom and equality not a merely nominal datum that lends itself to </a:t>
                      </a:r>
                      <a:r>
                        <a:rPr lang="en-US" sz="640" kern="100" dirty="0" err="1">
                          <a:effectLst/>
                          <a:latin typeface="游明朝" panose="02020400000000000000" pitchFamily="18" charset="-128"/>
                          <a:ea typeface="游明朝" panose="02020400000000000000" pitchFamily="18" charset="-128"/>
                          <a:cs typeface="Times New Roman" panose="02020603050405020304" pitchFamily="18" charset="0"/>
                        </a:rPr>
                        <a:t>favouring</a:t>
                      </a:r>
                      <a:r>
                        <a:rPr lang="en-US" sz="640" kern="100" dirty="0">
                          <a:effectLst/>
                          <a:latin typeface="游明朝" panose="02020400000000000000" pitchFamily="18" charset="-128"/>
                          <a:ea typeface="游明朝" panose="02020400000000000000" pitchFamily="18" charset="-128"/>
                          <a:cs typeface="Times New Roman" panose="02020603050405020304" pitchFamily="18" charset="0"/>
                        </a:rPr>
                        <a:t> injustice (cf. </a:t>
                      </a:r>
                      <a:r>
                        <a:rPr lang="en-US" sz="64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5"/>
                        </a:rPr>
                        <a:t>FT</a:t>
                      </a:r>
                      <a:r>
                        <a:rPr lang="en-US" sz="640" kern="100" dirty="0">
                          <a:effectLst/>
                          <a:latin typeface="游明朝" panose="02020400000000000000" pitchFamily="18" charset="-128"/>
                          <a:ea typeface="游明朝" panose="02020400000000000000" pitchFamily="18" charset="-128"/>
                          <a:cs typeface="Times New Roman" panose="02020603050405020304" pitchFamily="18" charset="0"/>
                        </a:rPr>
                        <a:t>, 21-23).  We would do well to ask ourselves: “What happens when fraternity is not consciously cultivated, when there is a lack of political will to promote it through education in fraternity, through dialogue and through the recognition of the values of reciprocity and mutual enrichment?” (</a:t>
                      </a:r>
                      <a:r>
                        <a:rPr lang="en-US" sz="64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6"/>
                        </a:rPr>
                        <a:t>FT</a:t>
                      </a:r>
                      <a:r>
                        <a:rPr lang="en-US" sz="640" kern="100" dirty="0">
                          <a:effectLst/>
                          <a:latin typeface="游明朝" panose="02020400000000000000" pitchFamily="18" charset="-128"/>
                          <a:ea typeface="游明朝" panose="02020400000000000000" pitchFamily="18" charset="-128"/>
                          <a:cs typeface="Times New Roman" panose="02020603050405020304" pitchFamily="18" charset="0"/>
                        </a:rPr>
                        <a:t>, 103).</a:t>
                      </a:r>
                      <a:endParaRPr lang="ja-JP" sz="64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7453" marR="27453" marT="21607" marB="216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1270" algn="just">
                        <a:lnSpc>
                          <a:spcPts val="1200"/>
                        </a:lnSpc>
                      </a:pP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この様にして迎える未来（</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the future</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）、明確な</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an exciting time</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が、私達を招喚し美しくも緊急性を帯びた</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challenges</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を私達の眼前に突き付けることになります。即ち、直接の関心事が</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profit</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（利益）に限定される</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 economic models</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しかないわけではない。こう思い出せと迫る</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an exciting time</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が必ずやって来ます。環境コスト・社会コスト・人的コストを無視した</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favorite public policies[11]</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、つまり、資源利用に関し無頓着で無制限な専横を当てにできるとした</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policies</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を推進してしまう、</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economic models</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だけが私達に運命づけられているのではありません｡ 「あたかもより多くの</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rights</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をもって生まれてきたかのような、自分達は他の者達よりもっとずっと</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human</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なのだと</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altLang="ja-JP" sz="950" kern="100" dirty="0">
                          <a:effectLst/>
                          <a:latin typeface="游明朝" panose="02020400000000000000" pitchFamily="18" charset="-128"/>
                          <a:ea typeface="游明朝" panose="02020400000000000000" pitchFamily="18" charset="-128"/>
                          <a:cs typeface="Times New Roman" panose="02020603050405020304" pitchFamily="18" charset="0"/>
                        </a:rPr>
                        <a:t>2</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いう感覚」</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[12]</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や、絶対的必需のモノ・サービスの供給が保障された特権階級</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[13]</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の行動様式を、私達はだまって受け入れろと強制されているわけではありません。かといって</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NPO</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など第三セクターや慈善活動に一時しのぎを見いだしても十分ではありません。そのような努力も大切ではありますが、被排除者達が被る現下の</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imbalances</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に対し社会構造的に対決する</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capability</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を常に持つわけではありません。結果、意図に反し、倒すはずの</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injustices</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そのものを恒久化してしまいます。またただ単に、私達の兄弟姉妹達だけの絶対必需充足という問題でもありません。困窮者全般に十分な尊厳が与えられる社会構造を受け入れ、彼らも出会いの場に席を持ち議論に参画し日々の糧を食卓に運べるようにしなければならない。つまり「社会支援」「福祉」以上の問題なのです。即ち私達は</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a conversion</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（回心）について言及しているのです。私達の諸政策と社会秩序における、他者達の居場所と優先順位に関する</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transformation</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（大変革、</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”X”</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）についてお話ししているのです。</a:t>
                      </a:r>
                    </a:p>
                    <a:p>
                      <a:pPr marL="1270" algn="just">
                        <a:lnSpc>
                          <a:spcPts val="1200"/>
                        </a:lnSpc>
                      </a:pP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9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17475" indent="-146050" algn="just">
                        <a:lnSpc>
                          <a:spcPts val="1200"/>
                        </a:lnSpc>
                      </a:pP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[11] </a:t>
                      </a:r>
                      <a:r>
                        <a:rPr lang="en-US" sz="9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favorite</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：必要とあらば財政負担回避を行い、</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the rights of workers</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への尊重を無視し、「取締り当局と少なからず共謀した国際大企業による不正行為の可能性」を嗜好（</a:t>
                      </a:r>
                      <a:r>
                        <a:rPr lang="en-US" sz="95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7"/>
                        </a:rPr>
                        <a:t>Address to the Seminar</a:t>
                      </a:r>
                      <a:r>
                        <a:rPr lang="en-US" sz="950" i="1" kern="100" dirty="0">
                          <a:effectLst/>
                          <a:latin typeface="游明朝" panose="02020400000000000000" pitchFamily="18" charset="-128"/>
                          <a:ea typeface="游明朝" panose="02020400000000000000" pitchFamily="18" charset="-128"/>
                          <a:cs typeface="Times New Roman" panose="02020603050405020304" pitchFamily="18" charset="0"/>
                        </a:rPr>
                        <a:t> “New Forms of Solidarity towards Fraternal Inclusion, Integration and Innovation” </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同上）訳は「好き勝手な」が適切。</a:t>
                      </a:r>
                    </a:p>
                    <a:p>
                      <a:pPr marL="117475" indent="-146050" algn="just">
                        <a:lnSpc>
                          <a:spcPts val="1200"/>
                        </a:lnSpc>
                      </a:pP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altLang="ja-JP" sz="950" kern="100" dirty="0">
                          <a:effectLst/>
                          <a:latin typeface="游明朝" panose="02020400000000000000" pitchFamily="18" charset="-128"/>
                          <a:ea typeface="游明朝" panose="02020400000000000000" pitchFamily="18" charset="-128"/>
                          <a:cs typeface="Times New Roman" panose="02020603050405020304" pitchFamily="18" charset="0"/>
                        </a:rPr>
                        <a:t>2</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この</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human</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は前半の</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rights</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と対で意味を為す。背景には戦後</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1948</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年に</a:t>
                      </a:r>
                      <a:r>
                        <a:rPr lang="en-US" sz="95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8"/>
                        </a:rPr>
                        <a:t>世界人権宣言</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によって国際的に認知された</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human rights</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概念がある。</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human</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であれば</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rights</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を持つ。ならば、</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more human</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であれば</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greater rights</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を持つのか、という粗野な考えを想起させている。</a:t>
                      </a:r>
                    </a:p>
                    <a:p>
                      <a:pPr marL="117475" indent="-146050" algn="just">
                        <a:lnSpc>
                          <a:spcPts val="1200"/>
                        </a:lnSpc>
                      </a:pP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[12] </a:t>
                      </a:r>
                      <a:r>
                        <a:rPr lang="en-US" sz="9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LS</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 90. </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更に例えば、「一部の人々の過度で飽くなき消費主義を非難しない一方で、人口増加を非難することは、問題に向き合うことからの逃避です。即ち、少数者だけに許された消費行動は、もしも一般化されれば地球に収まりきらない廃棄物を生んでしまう。だから少数者だけがこの様な消費権利（</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the right to consume</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）を持つと考える。この様な現行分配モデル正当化は</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an attempt</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（企ての試み）です。」（</a:t>
                      </a:r>
                      <a:r>
                        <a:rPr lang="en-US" sz="9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LS </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50</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a:t>
                      </a:r>
                    </a:p>
                    <a:p>
                      <a:pPr marL="117475" indent="-146050" algn="just">
                        <a:lnSpc>
                          <a:spcPts val="1200"/>
                        </a:lnSpc>
                      </a:pP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[13] </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私達全員が同じ尊厳を与えられているにもかかわらず、現行社会秩序では、全員が同じ可能性を持って同じ出発点からスタート、とはなっていません。ですから、単に名目上のデータによってではない</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freedom</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と</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equality</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を構築する方法を考案せよという難問が、私達には突き付けられています。（</a:t>
                      </a:r>
                      <a:r>
                        <a:rPr lang="en-US" sz="9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9"/>
                        </a:rPr>
                        <a:t>FT</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,21-23</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参照） 「意識的に兄弟姉妹愛を培（つちか）わなければ、どうなるでしょうか。それを促進しようという</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political will</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を欠いたまま、即ち、互恵性と相互繁栄の価値認識のないまま、対話もなく、それに関する教育もないままに、兄弟姉妹愛を培（つちか）おうとすれば一体どうなるでしょうか。」（</a:t>
                      </a:r>
                      <a:r>
                        <a:rPr lang="en-US" sz="9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9"/>
                        </a:rPr>
                        <a:t>FT</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 103</a:t>
                      </a:r>
                      <a:r>
                        <a:rPr lang="ja-JP" sz="950" kern="100" dirty="0">
                          <a:effectLst/>
                          <a:latin typeface="游明朝" panose="02020400000000000000" pitchFamily="18" charset="-128"/>
                          <a:ea typeface="游明朝" panose="02020400000000000000" pitchFamily="18" charset="-128"/>
                          <a:cs typeface="Times New Roman" panose="02020603050405020304" pitchFamily="18" charset="0"/>
                        </a:rPr>
                        <a:t>）</a:t>
                      </a:r>
                    </a:p>
                  </a:txBody>
                  <a:tcPr marL="27453" marR="27453" marT="21607" marB="216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23237871"/>
                  </a:ext>
                </a:extLst>
              </a:tr>
            </a:tbl>
          </a:graphicData>
        </a:graphic>
      </p:graphicFrame>
    </p:spTree>
    <p:extLst>
      <p:ext uri="{BB962C8B-B14F-4D97-AF65-F5344CB8AC3E}">
        <p14:creationId xmlns:p14="http://schemas.microsoft.com/office/powerpoint/2010/main" val="1642743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A6AEB0-7477-8A9F-CAD0-ECF2DF8482AB}"/>
              </a:ext>
            </a:extLst>
          </p:cNvPr>
          <p:cNvSpPr>
            <a:spLocks noGrp="1"/>
          </p:cNvSpPr>
          <p:nvPr>
            <p:ph type="title"/>
          </p:nvPr>
        </p:nvSpPr>
        <p:spPr>
          <a:xfrm>
            <a:off x="0" y="69971"/>
            <a:ext cx="9264580" cy="365125"/>
          </a:xfrm>
        </p:spPr>
        <p:txBody>
          <a:bodyPr>
            <a:noAutofit/>
          </a:bodyPr>
          <a:lstStyle/>
          <a:p>
            <a:pPr algn="ctr"/>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被排他者達は最早、社会の底辺でも周辺でも権利行使不可能域でもなく、社会の外へと、追いやられてしまった｡</a:t>
            </a:r>
            <a:endParaRPr kumimoji="1" lang="ja-JP" altLang="en-US" sz="1400" dirty="0"/>
          </a:p>
        </p:txBody>
      </p:sp>
      <p:sp>
        <p:nvSpPr>
          <p:cNvPr id="3" name="スライド番号プレースホルダー 2">
            <a:extLst>
              <a:ext uri="{FF2B5EF4-FFF2-40B4-BE49-F238E27FC236}">
                <a16:creationId xmlns:a16="http://schemas.microsoft.com/office/drawing/2014/main" id="{4AE9D03A-4031-42B0-222B-7DC984374ECE}"/>
              </a:ext>
            </a:extLst>
          </p:cNvPr>
          <p:cNvSpPr>
            <a:spLocks noGrp="1"/>
          </p:cNvSpPr>
          <p:nvPr>
            <p:ph type="sldNum" sz="quarter" idx="12"/>
          </p:nvPr>
        </p:nvSpPr>
        <p:spPr>
          <a:xfrm>
            <a:off x="7086600" y="6616353"/>
            <a:ext cx="2057400" cy="365125"/>
          </a:xfrm>
        </p:spPr>
        <p:txBody>
          <a:bodyPr/>
          <a:lstStyle/>
          <a:p>
            <a:fld id="{D2CFAB68-B97E-44C6-B903-0A221F45C963}" type="slidenum">
              <a:rPr kumimoji="1" lang="ja-JP" altLang="en-US" smtClean="0"/>
              <a:t>6</a:t>
            </a:fld>
            <a:endParaRPr kumimoji="1" lang="ja-JP" altLang="en-US" dirty="0"/>
          </a:p>
        </p:txBody>
      </p:sp>
      <p:graphicFrame>
        <p:nvGraphicFramePr>
          <p:cNvPr id="5" name="表 4">
            <a:extLst>
              <a:ext uri="{FF2B5EF4-FFF2-40B4-BE49-F238E27FC236}">
                <a16:creationId xmlns:a16="http://schemas.microsoft.com/office/drawing/2014/main" id="{F7693BAC-753D-9232-991A-8E6C5BE54146}"/>
              </a:ext>
            </a:extLst>
          </p:cNvPr>
          <p:cNvGraphicFramePr>
            <a:graphicFrameLocks noGrp="1"/>
          </p:cNvGraphicFramePr>
          <p:nvPr>
            <p:extLst>
              <p:ext uri="{D42A27DB-BD31-4B8C-83A1-F6EECF244321}">
                <p14:modId xmlns:p14="http://schemas.microsoft.com/office/powerpoint/2010/main" val="1895366595"/>
              </p:ext>
            </p:extLst>
          </p:nvPr>
        </p:nvGraphicFramePr>
        <p:xfrm>
          <a:off x="0" y="435096"/>
          <a:ext cx="9144000" cy="6422904"/>
        </p:xfrm>
        <a:graphic>
          <a:graphicData uri="http://schemas.openxmlformats.org/drawingml/2006/table">
            <a:tbl>
              <a:tblPr firstRow="1" firstCol="1" bandRow="1"/>
              <a:tblGrid>
                <a:gridCol w="4572000">
                  <a:extLst>
                    <a:ext uri="{9D8B030D-6E8A-4147-A177-3AD203B41FA5}">
                      <a16:colId xmlns:a16="http://schemas.microsoft.com/office/drawing/2014/main" val="4039409916"/>
                    </a:ext>
                  </a:extLst>
                </a:gridCol>
                <a:gridCol w="4572000">
                  <a:extLst>
                    <a:ext uri="{9D8B030D-6E8A-4147-A177-3AD203B41FA5}">
                      <a16:colId xmlns:a16="http://schemas.microsoft.com/office/drawing/2014/main" val="1458066679"/>
                    </a:ext>
                  </a:extLst>
                </a:gridCol>
              </a:tblGrid>
              <a:tr h="1696806">
                <a:tc>
                  <a:txBody>
                    <a:bodyPr/>
                    <a:lstStyle/>
                    <a:p>
                      <a:pPr algn="just">
                        <a:lnSpc>
                          <a:spcPts val="1200"/>
                        </a:lnSpc>
                      </a:pP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Today, well into the twenty-first century, “it is no longer simply about exploitation and oppression, but something new. Exclusion ultimately has to do with what it means to be part of the society in which we live; those excluded are no longer society’s underside, or its fringes or its disenfranchised – they are no longer even a part of it”.</a:t>
                      </a:r>
                      <a:r>
                        <a:rPr lang="en-US" sz="10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[14]</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 Think about this: exclusion strikes at the root of what it means to be a part of the society in which we live, since those who are excluded are no longer society’s underside, or its fringes or its disenfranchised – they are no longer even a part of it.  This is the culture of waste, which not only discards, but makes others feel discarded, rendered invisible on the other side of the wall of indifference and comfort.</a:t>
                      </a:r>
                      <a:endParaRPr lang="ja-JP" sz="10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000" kern="100">
                        <a:effectLst/>
                        <a:latin typeface="游明朝" panose="02020400000000000000" pitchFamily="18" charset="-128"/>
                        <a:ea typeface="游明朝" panose="02020400000000000000" pitchFamily="18" charset="-128"/>
                        <a:cs typeface="Times New Roman" panose="02020603050405020304" pitchFamily="18" charset="0"/>
                      </a:endParaRPr>
                    </a:p>
                    <a:p>
                      <a:pPr marL="194310" indent="-194310" algn="just">
                        <a:lnSpc>
                          <a:spcPts val="1200"/>
                        </a:lnSpc>
                      </a:pPr>
                      <a:r>
                        <a:rPr lang="en-US" sz="10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[14]</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 </a:t>
                      </a:r>
                      <a:r>
                        <a:rPr lang="en-US" sz="1000" i="1"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EG</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 53. In a world of virtual possibilities, changes and fragmentation, social rights cannot only be exhortations or empty appeals but must be a beacon and compass for the way, for “the health of a society’s institutions has consequences for the environment and the quality of human life” (</a:t>
                      </a:r>
                      <a:r>
                        <a:rPr lang="en-US" sz="1000" i="1"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LS</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 142).</a:t>
                      </a:r>
                      <a:endParaRPr lang="ja-JP" sz="10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36954" marR="36954" marT="29084" marB="290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1270"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21</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世紀もだいぶ進んだ今日、「最早単なる搾取や抑圧ではない、何か新しいことが起きています。排他性が、私達が生活する社会の中の一員であるという意味の根幹にまで達しています。即ち被排他者達は最早、社会の底辺でも周辺でも権利行使不可能域でもなく、社会の外へと追い出されてしまったのです｡」</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[14] </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考察を深めてください。排他性が、私達が生活する社会の中の一員であるという意味の根幹にまで達してしまったのです。即ち被排他者達は最早、社会の底辺でも周辺でも権利行使不可能域でもなく、社会の外へと追い出されてしまった｡これが使い捨て文化です。</a:t>
                      </a:r>
                      <a:r>
                        <a:rPr lang="ja-JP" sz="10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ただ単に捨てるのではなく、他者達を「私は捨てられた。居心地のよい無関心の壁の外、社会の外へと追い出され見えなくされてしまった」と、感じさせているのです。</a:t>
                      </a:r>
                    </a:p>
                    <a:p>
                      <a:pPr marL="1270"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88900" indent="-88900"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[14] EG, 53</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virtual</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技術による可能性と変革、そして断片化の世界では、社会における諸権利は単なる訓戒や空虚な訴えになり下がってはいけません。諸々の社会権利は、進むべき道を示す羅針盤やビーコンとなるべきです。なぜなら「社会の諸制度の健全さは、人間生活の質と環境に様々な帰結をもたらす」（</a:t>
                      </a:r>
                      <a:r>
                        <a:rPr lang="en-US" sz="10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LS</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142</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）からです。</a:t>
                      </a:r>
                    </a:p>
                  </a:txBody>
                  <a:tcPr marL="36954" marR="36954" marT="29084" marB="290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6422975"/>
                  </a:ext>
                </a:extLst>
              </a:tr>
              <a:tr h="1039846">
                <a:tc>
                  <a:txBody>
                    <a:bodyPr/>
                    <a:lstStyle/>
                    <a:p>
                      <a:pPr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I remember the first time I saw </a:t>
                      </a:r>
                      <a:r>
                        <a:rPr lang="en-US" sz="10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 closed </a:t>
                      </a:r>
                      <a:r>
                        <a:rPr lang="en-US" sz="1000" u="none" kern="100" dirty="0" err="1">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neighbourhood</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I didn’t know they existed.  I had to visit the Jesuit novitiates, and in one country, as I passed through the city, they told me: “You can’t go to that part, because it is a closed </a:t>
                      </a:r>
                      <a:r>
                        <a:rPr lang="en-US" sz="1000" kern="100" dirty="0" err="1">
                          <a:effectLst/>
                          <a:latin typeface="游明朝" panose="02020400000000000000" pitchFamily="18" charset="-128"/>
                          <a:ea typeface="游明朝" panose="02020400000000000000" pitchFamily="18" charset="-128"/>
                          <a:cs typeface="Times New Roman" panose="02020603050405020304" pitchFamily="18" charset="0"/>
                        </a:rPr>
                        <a:t>neighbourhood</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Inside, there were walls, houses and streets, but closed off: a </a:t>
                      </a:r>
                      <a:r>
                        <a:rPr lang="en-US" sz="1000" kern="100" dirty="0" err="1">
                          <a:effectLst/>
                          <a:latin typeface="游明朝" panose="02020400000000000000" pitchFamily="18" charset="-128"/>
                          <a:ea typeface="游明朝" panose="02020400000000000000" pitchFamily="18" charset="-128"/>
                          <a:cs typeface="Times New Roman" panose="02020603050405020304" pitchFamily="18" charset="0"/>
                        </a:rPr>
                        <a:t>neighbourhood</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living in indifference.  I was quite struck by this.  But afterwards those </a:t>
                      </a:r>
                      <a:r>
                        <a:rPr lang="en-US" sz="1000" kern="100" dirty="0" err="1">
                          <a:effectLst/>
                          <a:latin typeface="游明朝" panose="02020400000000000000" pitchFamily="18" charset="-128"/>
                          <a:ea typeface="游明朝" panose="02020400000000000000" pitchFamily="18" charset="-128"/>
                          <a:cs typeface="Times New Roman" panose="02020603050405020304" pitchFamily="18" charset="0"/>
                        </a:rPr>
                        <a:t>neighbourhoods</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grew and kept growing, everywhere.  Let me ask you: is your heart like a closed </a:t>
                      </a:r>
                      <a:r>
                        <a:rPr lang="en-US" sz="1000" kern="100" dirty="0" err="1">
                          <a:effectLst/>
                          <a:latin typeface="游明朝" panose="02020400000000000000" pitchFamily="18" charset="-128"/>
                          <a:ea typeface="游明朝" panose="02020400000000000000" pitchFamily="18" charset="-128"/>
                          <a:cs typeface="Times New Roman" panose="02020603050405020304" pitchFamily="18" charset="0"/>
                        </a:rPr>
                        <a:t>neighbourhood</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6954" marR="36954" marT="29084" marB="290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indent="-635"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a closed </a:t>
                      </a:r>
                      <a:r>
                        <a:rPr lang="en-US" sz="1000" kern="100" dirty="0" err="1">
                          <a:effectLst/>
                          <a:latin typeface="游明朝" panose="02020400000000000000" pitchFamily="18" charset="-128"/>
                          <a:ea typeface="游明朝" panose="02020400000000000000" pitchFamily="18" charset="-128"/>
                          <a:cs typeface="Times New Roman" panose="02020603050405020304" pitchFamily="18" charset="0"/>
                        </a:rPr>
                        <a:t>neighbourhood</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（禁断隣接区）を初めて見たときのことを思い出します。その存在（</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exist</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すら知りませんでした。或る禁断隣接区内にあるイエズス会修練施設を訪ね、そばまで来て都市部を通り過ぎようとしていたときです。「その区部に行ってはいけない。そこは禁断隣接区だ。」と言われたのです。中に入ってみるとそこは、諸々の街路があり家々が建ち並び壁で仕切られていますが、この区部は閉鎖され出入り禁止なのです。無関心の中に置かれて暮らす隣接区住民。私は強い衝撃を受けました。しかしながら、その後この様な隣接区は随所で増加の一途です。皆さんに質問します。あなたの心はこの禁断とされた隣接区の様ではないですか？</a:t>
                      </a:r>
                    </a:p>
                  </a:txBody>
                  <a:tcPr marL="36954" marR="36954" marT="29084" marB="290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35839719"/>
                  </a:ext>
                </a:extLst>
              </a:tr>
              <a:tr h="1614686">
                <a:tc>
                  <a:txBody>
                    <a:bodyPr/>
                    <a:lstStyle/>
                    <a:p>
                      <a:pPr algn="just">
                        <a:lnSpc>
                          <a:spcPts val="1200"/>
                        </a:lnSpc>
                      </a:pPr>
                      <a:r>
                        <a:rPr lang="en-US" sz="1000" i="1"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The Assisi covenant</a:t>
                      </a:r>
                      <a:endParaRPr lang="ja-JP" sz="10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Certain questions can no longer be deferred.  The enormous and urgent task of facing them demands generous commitment in the areas of culture, academic training and scientific research, and a refusal to indulge in intellectual fashions or ideological positions, little islands that isolate us from life and from the real suffering of people.</a:t>
                      </a:r>
                      <a:r>
                        <a:rPr lang="en-US" sz="10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[15]</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Dear young economists, entrepreneurs, workers and business leaders, the time has come to take up the challenge of promoting and encouraging </a:t>
                      </a:r>
                      <a:r>
                        <a:rPr lang="en-US" sz="10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models of development, progress and sustainability </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in which people, especially the excluded (including </a:t>
                      </a:r>
                      <a:r>
                        <a:rPr lang="en-US" sz="10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our sister earth</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will no longer be – at most – a merely nominal, technical or functional presence.  Instead, they will become protagonists in their own lives and in the entire fabric of society.</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200660" indent="-268605" algn="just">
                        <a:lnSpc>
                          <a:spcPts val="1200"/>
                        </a:lnSpc>
                      </a:pPr>
                      <a:r>
                        <a:rPr lang="en-US" sz="10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9"/>
                        </a:rPr>
                        <a:t>[15]</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Cf. Apostolic Constitution </a:t>
                      </a:r>
                      <a:r>
                        <a:rPr lang="en-US" sz="10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0"/>
                        </a:rPr>
                        <a:t>Veritatis Gaudium</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(8 December 2017), 3.</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6954" marR="36954" marT="29084" marB="290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ts val="1200"/>
                        </a:lnSpc>
                      </a:pPr>
                      <a:r>
                        <a:rPr lang="en-US" sz="1000" i="1" kern="100" dirty="0">
                          <a:effectLst/>
                          <a:latin typeface="游明朝" panose="02020400000000000000" pitchFamily="18" charset="-128"/>
                          <a:ea typeface="游明朝" panose="02020400000000000000" pitchFamily="18" charset="-128"/>
                          <a:cs typeface="Times New Roman" panose="02020603050405020304" pitchFamily="18" charset="0"/>
                        </a:rPr>
                        <a:t>The Assisi covenant</a:t>
                      </a:r>
                      <a:r>
                        <a:rPr lang="ja-JP" sz="1000" i="1" kern="100" dirty="0">
                          <a:effectLst/>
                          <a:latin typeface="游明朝" panose="02020400000000000000" pitchFamily="18" charset="-128"/>
                          <a:ea typeface="游明朝" panose="02020400000000000000" pitchFamily="18" charset="-128"/>
                          <a:cs typeface="Times New Roman" panose="02020603050405020304" pitchFamily="18" charset="0"/>
                        </a:rPr>
                        <a:t>　アッシジのカベナント</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pP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これら明確な諸問題に最早、待ったなし。そしてこれら途方もなく多数で緊急な諸問題と対決するには、文化の諸領域における寛容な献身、学術的訓練と科学的研究、そして、知的流行またはイデオロギー的意見つまり私達を生命から隔絶させ本当に苦しんでいる</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people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から隔絶させる諸々の小島</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[15]</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への耽溺拒否、これらが必要です。親愛なる</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young economists, entrepreneurs, workers and business leaders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、時は来たのです。</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people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、特に被排他者達（含む</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our sister earth</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）が単なる名目上の技術的機能的</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presence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でしかないという状態、これをもうこれ以上続けさせない</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models of development, progress and sustainability</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を推奨し促進する難しい課題に挑むべき時が来たのです。被排他者達は、そうではなく、自身の人生の主人公であり、社会基本構造の中の主要参加者となっていくのです。</a:t>
                      </a:r>
                    </a:p>
                    <a:p>
                      <a:pPr marL="1270"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635" indent="-28575"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[15] 2017</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年発行、使徒憲章『真理の喜び　カトリック大学改革について』、</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3</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　（未訳）</a:t>
                      </a:r>
                    </a:p>
                  </a:txBody>
                  <a:tcPr marL="36954" marR="36954" marT="29084" marB="290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27686582"/>
                  </a:ext>
                </a:extLst>
              </a:tr>
            </a:tbl>
          </a:graphicData>
        </a:graphic>
      </p:graphicFrame>
    </p:spTree>
    <p:extLst>
      <p:ext uri="{BB962C8B-B14F-4D97-AF65-F5344CB8AC3E}">
        <p14:creationId xmlns:p14="http://schemas.microsoft.com/office/powerpoint/2010/main" val="2155746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4562FD-1FE1-DF98-A9E7-FFD3A4336E47}"/>
              </a:ext>
            </a:extLst>
          </p:cNvPr>
          <p:cNvSpPr>
            <a:spLocks noGrp="1"/>
          </p:cNvSpPr>
          <p:nvPr>
            <p:ph type="title"/>
          </p:nvPr>
        </p:nvSpPr>
        <p:spPr>
          <a:xfrm>
            <a:off x="628650" y="16042"/>
            <a:ext cx="7886700" cy="166111"/>
          </a:xfrm>
        </p:spPr>
        <p:txBody>
          <a:bodyPr>
            <a:noAutofit/>
          </a:bodyPr>
          <a:lstStyle/>
          <a:p>
            <a:pPr algn="ctr"/>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彼ら</a:t>
            </a:r>
            <a:r>
              <a:rPr lang="ja-JP" altLang="ja-JP" sz="1400" i="1" kern="100" dirty="0">
                <a:effectLst/>
                <a:latin typeface="游明朝" panose="02020400000000000000" pitchFamily="18" charset="-128"/>
                <a:ea typeface="游明朝" panose="02020400000000000000" pitchFamily="18" charset="-128"/>
                <a:cs typeface="Times New Roman" panose="02020603050405020304" pitchFamily="18" charset="0"/>
              </a:rPr>
              <a:t>のために</a:t>
            </a:r>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ではなく彼ら</a:t>
            </a:r>
            <a:r>
              <a:rPr lang="ja-JP" altLang="ja-JP" sz="1400" i="1" kern="100" dirty="0">
                <a:effectLst/>
                <a:latin typeface="游明朝" panose="02020400000000000000" pitchFamily="18" charset="-128"/>
                <a:ea typeface="游明朝" panose="02020400000000000000" pitchFamily="18" charset="-128"/>
                <a:cs typeface="Times New Roman" panose="02020603050405020304" pitchFamily="18" charset="0"/>
              </a:rPr>
              <a:t>とともに</a:t>
            </a:r>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考えましょう。</a:t>
            </a:r>
            <a:endParaRPr kumimoji="1" lang="ja-JP" altLang="en-US" sz="1400" dirty="0"/>
          </a:p>
        </p:txBody>
      </p:sp>
      <p:sp>
        <p:nvSpPr>
          <p:cNvPr id="3" name="スライド番号プレースホルダー 2">
            <a:extLst>
              <a:ext uri="{FF2B5EF4-FFF2-40B4-BE49-F238E27FC236}">
                <a16:creationId xmlns:a16="http://schemas.microsoft.com/office/drawing/2014/main" id="{86FA34C1-B1C9-40FF-A423-23800927EF4D}"/>
              </a:ext>
            </a:extLst>
          </p:cNvPr>
          <p:cNvSpPr>
            <a:spLocks noGrp="1"/>
          </p:cNvSpPr>
          <p:nvPr>
            <p:ph type="sldNum" sz="quarter" idx="12"/>
          </p:nvPr>
        </p:nvSpPr>
        <p:spPr/>
        <p:txBody>
          <a:bodyPr/>
          <a:lstStyle/>
          <a:p>
            <a:fld id="{D2CFAB68-B97E-44C6-B903-0A221F45C963}" type="slidenum">
              <a:rPr kumimoji="1" lang="ja-JP" altLang="en-US" smtClean="0"/>
              <a:t>7</a:t>
            </a:fld>
            <a:endParaRPr kumimoji="1" lang="ja-JP" altLang="en-US"/>
          </a:p>
        </p:txBody>
      </p:sp>
      <p:graphicFrame>
        <p:nvGraphicFramePr>
          <p:cNvPr id="4" name="表 3">
            <a:extLst>
              <a:ext uri="{FF2B5EF4-FFF2-40B4-BE49-F238E27FC236}">
                <a16:creationId xmlns:a16="http://schemas.microsoft.com/office/drawing/2014/main" id="{F6458362-82FD-BF44-DE4D-D2E2DCABD0E5}"/>
              </a:ext>
            </a:extLst>
          </p:cNvPr>
          <p:cNvGraphicFramePr>
            <a:graphicFrameLocks noGrp="1"/>
          </p:cNvGraphicFramePr>
          <p:nvPr>
            <p:extLst>
              <p:ext uri="{D42A27DB-BD31-4B8C-83A1-F6EECF244321}">
                <p14:modId xmlns:p14="http://schemas.microsoft.com/office/powerpoint/2010/main" val="3389400508"/>
              </p:ext>
            </p:extLst>
          </p:nvPr>
        </p:nvGraphicFramePr>
        <p:xfrm>
          <a:off x="0" y="166111"/>
          <a:ext cx="9144000" cy="6691889"/>
        </p:xfrm>
        <a:graphic>
          <a:graphicData uri="http://schemas.openxmlformats.org/drawingml/2006/table">
            <a:tbl>
              <a:tblPr firstRow="1" firstCol="1" bandRow="1"/>
              <a:tblGrid>
                <a:gridCol w="3914274">
                  <a:extLst>
                    <a:ext uri="{9D8B030D-6E8A-4147-A177-3AD203B41FA5}">
                      <a16:colId xmlns:a16="http://schemas.microsoft.com/office/drawing/2014/main" val="3553899977"/>
                    </a:ext>
                  </a:extLst>
                </a:gridCol>
                <a:gridCol w="5229726">
                  <a:extLst>
                    <a:ext uri="{9D8B030D-6E8A-4147-A177-3AD203B41FA5}">
                      <a16:colId xmlns:a16="http://schemas.microsoft.com/office/drawing/2014/main" val="1674431164"/>
                    </a:ext>
                  </a:extLst>
                </a:gridCol>
              </a:tblGrid>
              <a:tr h="2363007">
                <a:tc>
                  <a:txBody>
                    <a:bodyPr/>
                    <a:lstStyle/>
                    <a:p>
                      <a:pPr algn="just">
                        <a:lnSpc>
                          <a:spcPts val="1200"/>
                        </a:lnSpc>
                      </a:pP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This calls for more than empty words: “the poor” and “the excluded” are real people.  Instead of viewing them from a merely technical or functional standpoint, it is time to let them become protagonists in their own lives and in the fabric of society as a whole.  Let us not think </a:t>
                      </a:r>
                      <a:r>
                        <a:rPr lang="en-US" sz="800" i="1" kern="100" dirty="0">
                          <a:effectLst/>
                          <a:latin typeface="游明朝" panose="02020400000000000000" pitchFamily="18" charset="-128"/>
                          <a:ea typeface="游明朝" panose="02020400000000000000" pitchFamily="18" charset="-128"/>
                          <a:cs typeface="Times New Roman" panose="02020603050405020304" pitchFamily="18" charset="0"/>
                        </a:rPr>
                        <a:t>for</a:t>
                      </a: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 them, but </a:t>
                      </a:r>
                      <a:r>
                        <a:rPr lang="en-US" sz="800" i="1" kern="100" dirty="0">
                          <a:effectLst/>
                          <a:latin typeface="游明朝" panose="02020400000000000000" pitchFamily="18" charset="-128"/>
                          <a:ea typeface="游明朝" panose="02020400000000000000" pitchFamily="18" charset="-128"/>
                          <a:cs typeface="Times New Roman" panose="02020603050405020304" pitchFamily="18" charset="0"/>
                        </a:rPr>
                        <a:t>with</a:t>
                      </a: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 them. Not acting, according to the model of the Enlightenment, as enlightened élites, where everything is done </a:t>
                      </a:r>
                      <a:r>
                        <a:rPr lang="en-US" sz="800" i="1"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for </a:t>
                      </a:r>
                      <a:r>
                        <a:rPr lang="en-US" sz="8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the people</a:t>
                      </a: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 but nothing </a:t>
                      </a:r>
                      <a:r>
                        <a:rPr lang="en-US" sz="800" i="1" kern="100" dirty="0">
                          <a:effectLst/>
                          <a:latin typeface="游明朝" panose="02020400000000000000" pitchFamily="18" charset="-128"/>
                          <a:ea typeface="游明朝" panose="02020400000000000000" pitchFamily="18" charset="-128"/>
                          <a:cs typeface="Times New Roman" panose="02020603050405020304" pitchFamily="18" charset="0"/>
                        </a:rPr>
                        <a:t>with</a:t>
                      </a: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 the people.  This is not acceptable.  Let us, then, not think </a:t>
                      </a:r>
                      <a:r>
                        <a:rPr lang="en-US" sz="800" i="1" kern="100" dirty="0">
                          <a:effectLst/>
                          <a:latin typeface="游明朝" panose="02020400000000000000" pitchFamily="18" charset="-128"/>
                          <a:ea typeface="游明朝" panose="02020400000000000000" pitchFamily="18" charset="-128"/>
                          <a:cs typeface="Times New Roman" panose="02020603050405020304" pitchFamily="18" charset="0"/>
                        </a:rPr>
                        <a:t>for</a:t>
                      </a: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 them, but </a:t>
                      </a:r>
                      <a:r>
                        <a:rPr lang="en-US" sz="800" i="1" kern="100" dirty="0">
                          <a:effectLst/>
                          <a:latin typeface="游明朝" panose="02020400000000000000" pitchFamily="18" charset="-128"/>
                          <a:ea typeface="游明朝" panose="02020400000000000000" pitchFamily="18" charset="-128"/>
                          <a:cs typeface="Times New Roman" panose="02020603050405020304" pitchFamily="18" charset="0"/>
                        </a:rPr>
                        <a:t>with</a:t>
                      </a: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 them.  Let us learn from them how to propose economic models that will benefit everyone, since their structural and decisional approaches will be determined by the </a:t>
                      </a:r>
                      <a:r>
                        <a:rPr lang="en-US" sz="800" i="1" kern="100" dirty="0">
                          <a:effectLst/>
                          <a:latin typeface="游明朝" panose="02020400000000000000" pitchFamily="18" charset="-128"/>
                          <a:ea typeface="游明朝" panose="02020400000000000000" pitchFamily="18" charset="-128"/>
                          <a:cs typeface="Times New Roman" panose="02020603050405020304" pitchFamily="18" charset="0"/>
                        </a:rPr>
                        <a:t>integral human development</a:t>
                      </a: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 clearly </a:t>
                      </a:r>
                      <a:r>
                        <a:rPr lang="en-US" sz="8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set forth by </a:t>
                      </a: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the Church’s social doctrine.  Politics and economics must not “be subject to the dictates of an efficiency-driven paradigm of technocracy.  Today, in view of the common good, there is an urgent need for politics and economics to enter into a frank dialogue in the service of life, especially human life”.</a:t>
                      </a:r>
                      <a:r>
                        <a:rPr lang="en-US" sz="8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[16]</a:t>
                      </a: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  Lacking such focus and direction, we would remain prisoners of an alienating circularity that would perpetuate only dynamics of degradation, exclusion, violence and polarization. “Every program organized to increase productivity should have but one aim: to serve persons.  They should reduce forms of inequality, eliminate discrimination, free people from the bonds of servitude… It is not enough to increase the general fund of wealth and then distribute it more fairly.  This is not enough.  Nor is it enough to develop technology so that the earth may become a more fitting dwelling place for human beings”.</a:t>
                      </a:r>
                      <a:r>
                        <a:rPr lang="en-US" sz="8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rPr>
                        <a:t> </a:t>
                      </a:r>
                      <a:r>
                        <a:rPr lang="en-US" sz="8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[17]</a:t>
                      </a: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  This too is not enough.</a:t>
                      </a:r>
                      <a:endParaRPr 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9685" algn="just">
                        <a:lnSpc>
                          <a:spcPts val="1200"/>
                        </a:lnSpc>
                      </a:pPr>
                      <a:r>
                        <a:rPr lang="en-US" sz="8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[16]</a:t>
                      </a: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8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LS</a:t>
                      </a: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 189.</a:t>
                      </a:r>
                      <a:endParaRPr 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99390" indent="-194310" algn="just">
                        <a:lnSpc>
                          <a:spcPts val="1200"/>
                        </a:lnSpc>
                      </a:pPr>
                      <a:r>
                        <a:rPr lang="en-US" sz="8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[17]</a:t>
                      </a: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 St. Paul VI, Encyclical Letter</a:t>
                      </a:r>
                      <a:r>
                        <a:rPr lang="en-US" sz="8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 </a:t>
                      </a:r>
                      <a:r>
                        <a:rPr lang="en-US" sz="8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Populorum Progressio</a:t>
                      </a: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  (26 March 1967), 34.  Hereafter, </a:t>
                      </a:r>
                      <a:r>
                        <a:rPr lang="en-US" sz="8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PP</a:t>
                      </a: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1589" marR="31589" marT="24861" marB="2486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1270" algn="just">
                        <a:lnSpc>
                          <a:spcPts val="1200"/>
                        </a:lnSpc>
                      </a:pP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空虚な言葉以上のものが必要です。</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“the poor”</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も</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“the excluded”</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も</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real people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だからです。単に技術的機能的立ち位置から彼らを見るのではありません。彼らが、自らの人生の主人公、社会基本構造全体の中の主要参加者となる。そうすべき時が来たのです。彼らの</a:t>
                      </a:r>
                      <a:r>
                        <a:rPr lang="ja-JP" sz="1000" i="1" kern="100" dirty="0">
                          <a:effectLst/>
                          <a:latin typeface="游明朝" panose="02020400000000000000" pitchFamily="18" charset="-128"/>
                          <a:ea typeface="游明朝" panose="02020400000000000000" pitchFamily="18" charset="-128"/>
                          <a:cs typeface="Times New Roman" panose="02020603050405020304" pitchFamily="18" charset="0"/>
                        </a:rPr>
                        <a:t>ために</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ではなく、彼らと</a:t>
                      </a:r>
                      <a:r>
                        <a:rPr lang="ja-JP" sz="1000" i="1" kern="100" dirty="0">
                          <a:effectLst/>
                          <a:latin typeface="游明朝" panose="02020400000000000000" pitchFamily="18" charset="-128"/>
                          <a:ea typeface="游明朝" panose="02020400000000000000" pitchFamily="18" charset="-128"/>
                          <a:cs typeface="Times New Roman" panose="02020603050405020304" pitchFamily="18" charset="0"/>
                        </a:rPr>
                        <a:t>ともに</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考えましょう。啓蒙思想のモデルに従って行動するのではありません。啓蒙思想のエリート達は</a:t>
                      </a:r>
                      <a:r>
                        <a:rPr lang="en-US" sz="1000" i="1" kern="100" dirty="0">
                          <a:effectLst/>
                          <a:latin typeface="游明朝" panose="02020400000000000000" pitchFamily="18" charset="-128"/>
                          <a:ea typeface="游明朝" panose="02020400000000000000" pitchFamily="18" charset="-128"/>
                          <a:cs typeface="Times New Roman" panose="02020603050405020304" pitchFamily="18" charset="0"/>
                        </a:rPr>
                        <a:t> with</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the people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でなく</a:t>
                      </a:r>
                      <a:r>
                        <a:rPr lang="en-US" sz="1000" i="1" kern="100" dirty="0">
                          <a:effectLst/>
                          <a:latin typeface="游明朝" panose="02020400000000000000" pitchFamily="18" charset="-128"/>
                          <a:ea typeface="游明朝" panose="02020400000000000000" pitchFamily="18" charset="-128"/>
                          <a:cs typeface="Times New Roman" panose="02020603050405020304" pitchFamily="18" charset="0"/>
                        </a:rPr>
                        <a:t> for </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the people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で全てのことを行ってしまいます。もう看過できません。彼ら</a:t>
                      </a:r>
                      <a:r>
                        <a:rPr lang="ja-JP" sz="1000" i="1" kern="100" dirty="0">
                          <a:effectLst/>
                          <a:latin typeface="游明朝" panose="02020400000000000000" pitchFamily="18" charset="-128"/>
                          <a:ea typeface="游明朝" panose="02020400000000000000" pitchFamily="18" charset="-128"/>
                          <a:cs typeface="Times New Roman" panose="02020603050405020304" pitchFamily="18" charset="0"/>
                        </a:rPr>
                        <a:t>のために</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ではなく彼ら</a:t>
                      </a:r>
                      <a:r>
                        <a:rPr lang="ja-JP" sz="1000" i="1" kern="100" dirty="0">
                          <a:effectLst/>
                          <a:latin typeface="游明朝" panose="02020400000000000000" pitchFamily="18" charset="-128"/>
                          <a:ea typeface="游明朝" panose="02020400000000000000" pitchFamily="18" charset="-128"/>
                          <a:cs typeface="Times New Roman" panose="02020603050405020304" pitchFamily="18" charset="0"/>
                        </a:rPr>
                        <a:t>とともに</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考えましょう。</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everyone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に</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benefit</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を与える</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economic models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をどうやって提案するのか、彼らから学びましょう。なぜなら彼らのアプローチの構造と意志決定方法は、教会の社会教説に明記された</a:t>
                      </a:r>
                      <a:r>
                        <a:rPr lang="ja-JP" sz="1000" i="1" kern="100" dirty="0">
                          <a:effectLst/>
                          <a:latin typeface="游明朝" panose="02020400000000000000" pitchFamily="18" charset="-128"/>
                          <a:ea typeface="游明朝" panose="02020400000000000000" pitchFamily="18" charset="-128"/>
                          <a:cs typeface="Times New Roman" panose="02020603050405020304" pitchFamily="18" charset="0"/>
                        </a:rPr>
                        <a:t>高次統合人類発展</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により決定されるものになっていくからです。政治学と経済学は決して「技術支配主義の効率優先思考様式による頭ごなしの指示に従順であってはいけません。今日、共通善の観点から、政治学と経済学は、いのち、特に</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human</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の生命に資する素直な対話を緊急に開始する必要があります。」</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[16] </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もし私達が今後も、この様な観点と方向性を欠くならば、ひたすらに劣化・排除・暴力・分断という疎外の循環運動を繰り返す、囚人のままであり続けてしまいます。「生産性向上のために有機的に策定されるプログラムというものはすべて、結局</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persons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への奉仕に役立つものでなければ存在理由を持ち得ません。その様なプログラムは必ず、</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inequality</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形成を減少し、差別と闘い、</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people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を種々の隷属状態から解放し</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。ですから、一般的富と財貨を増やし、更にそれがより</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fair</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に分配されるようにするだけでは不十分です。全く不十分です。また地球を、</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human beings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が居住するのに更に適切な場所にする為のテクノロジーを開発するのも不十分です。」</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[17] </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これでもやはり不十分です。</a:t>
                      </a:r>
                    </a:p>
                    <a:p>
                      <a:pPr marL="1270"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[16] 2015</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年回勅『</a:t>
                      </a:r>
                      <a:r>
                        <a:rPr lang="en-US" sz="10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ラウダート・シ</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189</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208280" indent="-207010"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[17] </a:t>
                      </a:r>
                      <a:r>
                        <a:rPr lang="ja-JP" sz="10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聖パウロ</a:t>
                      </a:r>
                      <a:r>
                        <a:rPr lang="en-US" sz="10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6</a:t>
                      </a:r>
                      <a:r>
                        <a:rPr lang="ja-JP" sz="10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世回勅『ポプロールム・プログレシオ』（</a:t>
                      </a:r>
                      <a:r>
                        <a:rPr lang="en-US" sz="10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1967</a:t>
                      </a:r>
                      <a:r>
                        <a:rPr lang="ja-JP" sz="10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年</a:t>
                      </a:r>
                      <a:r>
                        <a:rPr lang="en-US" sz="10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3</a:t>
                      </a:r>
                      <a:r>
                        <a:rPr lang="ja-JP" sz="10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月</a:t>
                      </a:r>
                      <a:r>
                        <a:rPr lang="en-US" sz="10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26</a:t>
                      </a:r>
                      <a:r>
                        <a:rPr lang="ja-JP" sz="10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日）、</a:t>
                      </a:r>
                      <a:r>
                        <a:rPr lang="en-US" sz="10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34</a:t>
                      </a:r>
                      <a:endParaRPr lang="ja-JP" sz="10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31589" marR="31589" marT="24861" marB="2486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38287603"/>
                  </a:ext>
                </a:extLst>
              </a:tr>
              <a:tr h="1029264">
                <a:tc>
                  <a:txBody>
                    <a:bodyPr/>
                    <a:lstStyle/>
                    <a:p>
                      <a:pPr algn="just">
                        <a:lnSpc>
                          <a:spcPts val="1200"/>
                        </a:lnSpc>
                      </a:pP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The approach of </a:t>
                      </a:r>
                      <a:r>
                        <a:rPr lang="en-US" sz="800" i="1" kern="100" dirty="0">
                          <a:effectLst/>
                          <a:latin typeface="游明朝" panose="02020400000000000000" pitchFamily="18" charset="-128"/>
                          <a:ea typeface="游明朝" panose="02020400000000000000" pitchFamily="18" charset="-128"/>
                          <a:cs typeface="Times New Roman" panose="02020603050405020304" pitchFamily="18" charset="0"/>
                        </a:rPr>
                        <a:t>integral human development</a:t>
                      </a: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 is good news to be proclaimed and put into practice.  Not a dream, but a concrete path: good news to be proclaimed and put into practice, for it proposes that we rediscover our common humanity on the basis of the best of ourselves, namely, God’s dream that we learn to be keepers of our brothers and sisters and those most vulnerable (cf. </a:t>
                      </a:r>
                      <a:r>
                        <a:rPr lang="en-US" sz="800" i="1" kern="100" dirty="0">
                          <a:effectLst/>
                          <a:latin typeface="游明朝" panose="02020400000000000000" pitchFamily="18" charset="-128"/>
                          <a:ea typeface="游明朝" panose="02020400000000000000" pitchFamily="18" charset="-128"/>
                          <a:cs typeface="Times New Roman" panose="02020603050405020304" pitchFamily="18" charset="0"/>
                        </a:rPr>
                        <a:t>Gen </a:t>
                      </a: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4:9).  “The true measure of humanity is essentially determined in relationship to suffering and to the sufferer.  This holds true for both individuals and for society”.</a:t>
                      </a:r>
                      <a:r>
                        <a:rPr lang="en-US" sz="8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9"/>
                        </a:rPr>
                        <a:t>[18]</a:t>
                      </a: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  The measure of humanity: a measure that must be embodied in our decisions and our economic models.</a:t>
                      </a:r>
                      <a:endParaRPr 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94310" indent="-194310" algn="just">
                        <a:lnSpc>
                          <a:spcPts val="1200"/>
                        </a:lnSpc>
                      </a:pPr>
                      <a:r>
                        <a:rPr lang="en-US" sz="8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0"/>
                        </a:rPr>
                        <a:t>[18]</a:t>
                      </a: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 BENEDICT XVI, Encyclical Letter </a:t>
                      </a:r>
                      <a:r>
                        <a:rPr lang="en-US" sz="80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1"/>
                        </a:rPr>
                        <a:t>Spe</a:t>
                      </a:r>
                      <a:r>
                        <a:rPr lang="en-US" sz="8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1"/>
                        </a:rPr>
                        <a:t> Salvi </a:t>
                      </a: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(30 November 2007), 38.</a:t>
                      </a:r>
                      <a:endParaRPr 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1589" marR="31589" marT="24861" marB="2486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1270" algn="just">
                        <a:lnSpc>
                          <a:spcPts val="1200"/>
                        </a:lnSpc>
                      </a:pPr>
                      <a:r>
                        <a:rPr lang="ja-JP" sz="1000" i="1" kern="100" dirty="0">
                          <a:effectLst/>
                          <a:latin typeface="游明朝" panose="02020400000000000000" pitchFamily="18" charset="-128"/>
                          <a:ea typeface="游明朝" panose="02020400000000000000" pitchFamily="18" charset="-128"/>
                          <a:cs typeface="Times New Roman" panose="02020603050405020304" pitchFamily="18" charset="0"/>
                        </a:rPr>
                        <a:t>高次統合人類発展</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のアプローチは、公式に宣言し実行すべき</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good news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（福音）です。単なる夢ではなく具体的道筋、公式に宣言し実行すべき</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good news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です。私達の最善に基づいて私達の共通</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humanity</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を私達自らが再発見する。こう提案する</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good news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です。即ち、兄弟姉妹達及び最弱者達の番人になる学びを私達自らが行う。こう神は夢見ています（創世記</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4:9</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参照）。「</a:t>
                      </a:r>
                      <a:r>
                        <a:rPr lang="en-US" sz="10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humanity</a:t>
                      </a:r>
                      <a:r>
                        <a:rPr lang="ja-JP" sz="10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であることの真の基準</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は、苦しみ及び苦しむ人との関係性によって根本的に定められます。これは個人にも社会にも言えます。」</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[18]  humanity</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であることの基準、即ち、私達の諸々の意志決定と私達の</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economic models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の中に必ず組み込まれなければならない基準です。</a:t>
                      </a:r>
                    </a:p>
                    <a:p>
                      <a:pPr marL="1270"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[18] </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ベネディクト</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16</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世</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2007</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年回勅『希望による救い』、</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38</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1589" marR="31589" marT="24861" marB="2486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08205501"/>
                  </a:ext>
                </a:extLst>
              </a:tr>
              <a:tr h="959067">
                <a:tc>
                  <a:txBody>
                    <a:bodyPr/>
                    <a:lstStyle/>
                    <a:p>
                      <a:pPr algn="just">
                        <a:lnSpc>
                          <a:spcPts val="1200"/>
                        </a:lnSpc>
                      </a:pP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How reassuring it is to hear once more the words of </a:t>
                      </a:r>
                      <a:r>
                        <a:rPr lang="en-US" sz="8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2"/>
                        </a:rPr>
                        <a:t>Saint Paul VI</a:t>
                      </a: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 who in his desire that the Gospel message permeate and guide </a:t>
                      </a:r>
                      <a:r>
                        <a:rPr lang="en-US" sz="8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all human realities</a:t>
                      </a:r>
                      <a:r>
                        <a:rPr lang="en-US" sz="8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rPr>
                        <a:t>,</a:t>
                      </a: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 wrote that “development cannot be restricted to economic growth alone.  To be authentic, it must be well-rounded; it must foster the development of </a:t>
                      </a:r>
                      <a:r>
                        <a:rPr lang="en-US" sz="800" i="1"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each person and of the whole person</a:t>
                      </a: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sz="8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We cannot allow economics to be separated from human realities, nor development from the civilization in which it takes place. </a:t>
                      </a:r>
                      <a:r>
                        <a:rPr lang="ja-JP" sz="8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What counts for us is man, each individual man and woman, each human group, and humanity as a whole”.</a:t>
                      </a:r>
                      <a:r>
                        <a:rPr lang="en-US" sz="8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3"/>
                        </a:rPr>
                        <a:t>[19]</a:t>
                      </a:r>
                      <a:endParaRPr 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8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4"/>
                        </a:rPr>
                        <a:t>[19]</a:t>
                      </a: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8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PP</a:t>
                      </a: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 14.</a:t>
                      </a:r>
                      <a:endParaRPr 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1589" marR="31589" marT="24861" marB="2486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1270" algn="just">
                        <a:lnSpc>
                          <a:spcPts val="1200"/>
                        </a:lnSpc>
                      </a:pP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聖パウロ</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6</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世の言葉をもう一度聴くと、とても元気づけられます。彼は福音のメッセージが</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all human realities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に浸透し導いていくことを望んでいました。「発展は単なる経済的成長に限られるものではありません。本当の発展は深く多面的であるはずです。即ち</a:t>
                      </a:r>
                      <a:r>
                        <a:rPr lang="en-US" sz="1000" i="1" kern="100" dirty="0">
                          <a:effectLst/>
                          <a:latin typeface="游明朝" panose="02020400000000000000" pitchFamily="18" charset="-128"/>
                          <a:ea typeface="游明朝" panose="02020400000000000000" pitchFamily="18" charset="-128"/>
                          <a:cs typeface="Times New Roman" panose="02020603050405020304" pitchFamily="18" charset="0"/>
                        </a:rPr>
                        <a:t>each person and the whole person</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の発展を育（はぐく）むものであるはずです。･･･ 私達は</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economics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human realities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から切り離してはいけません。発展を、それを生起させる文明と切り離してもいけません。私達にとって大切なのは人間なのです。</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each individual man and woman, each human group, and humanity as a whole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が大切なのです。」</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[19]</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[19] </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聖パウロ</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6</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世回勅『ポプロールム・プログレシオ』、</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14</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1589" marR="31589" marT="24861" marB="2486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653445615"/>
                  </a:ext>
                </a:extLst>
              </a:tr>
            </a:tbl>
          </a:graphicData>
        </a:graphic>
      </p:graphicFrame>
    </p:spTree>
    <p:extLst>
      <p:ext uri="{BB962C8B-B14F-4D97-AF65-F5344CB8AC3E}">
        <p14:creationId xmlns:p14="http://schemas.microsoft.com/office/powerpoint/2010/main" val="3824864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A25D4D-3897-7471-1A35-455A4F1D2E4E}"/>
              </a:ext>
            </a:extLst>
          </p:cNvPr>
          <p:cNvSpPr>
            <a:spLocks noGrp="1"/>
          </p:cNvSpPr>
          <p:nvPr>
            <p:ph type="title"/>
          </p:nvPr>
        </p:nvSpPr>
        <p:spPr>
          <a:xfrm>
            <a:off x="628650" y="45552"/>
            <a:ext cx="7886700" cy="187939"/>
          </a:xfrm>
        </p:spPr>
        <p:txBody>
          <a:bodyPr>
            <a:noAutofit/>
          </a:bodyPr>
          <a:lstStyle/>
          <a:p>
            <a:pPr algn="ct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融資システムはそれ単独で、貧困と依存を惹起</a:t>
            </a: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する。</a:t>
            </a:r>
            <a:endParaRPr kumimoji="1" lang="ja-JP" altLang="en-US" sz="1800" dirty="0"/>
          </a:p>
        </p:txBody>
      </p:sp>
      <p:sp>
        <p:nvSpPr>
          <p:cNvPr id="3" name="スライド番号プレースホルダー 2">
            <a:extLst>
              <a:ext uri="{FF2B5EF4-FFF2-40B4-BE49-F238E27FC236}">
                <a16:creationId xmlns:a16="http://schemas.microsoft.com/office/drawing/2014/main" id="{E9C81617-4F3A-A66A-EF8D-E2B5D9DBC476}"/>
              </a:ext>
            </a:extLst>
          </p:cNvPr>
          <p:cNvSpPr>
            <a:spLocks noGrp="1"/>
          </p:cNvSpPr>
          <p:nvPr>
            <p:ph type="sldNum" sz="quarter" idx="12"/>
          </p:nvPr>
        </p:nvSpPr>
        <p:spPr/>
        <p:txBody>
          <a:bodyPr/>
          <a:lstStyle/>
          <a:p>
            <a:fld id="{D2CFAB68-B97E-44C6-B903-0A221F45C963}" type="slidenum">
              <a:rPr kumimoji="1" lang="ja-JP" altLang="en-US" smtClean="0"/>
              <a:t>8</a:t>
            </a:fld>
            <a:endParaRPr kumimoji="1" lang="ja-JP" altLang="en-US"/>
          </a:p>
        </p:txBody>
      </p:sp>
      <p:graphicFrame>
        <p:nvGraphicFramePr>
          <p:cNvPr id="5" name="表 4">
            <a:extLst>
              <a:ext uri="{FF2B5EF4-FFF2-40B4-BE49-F238E27FC236}">
                <a16:creationId xmlns:a16="http://schemas.microsoft.com/office/drawing/2014/main" id="{55F95D18-11DF-9C1C-6E3E-702930CDB177}"/>
              </a:ext>
            </a:extLst>
          </p:cNvPr>
          <p:cNvGraphicFramePr>
            <a:graphicFrameLocks noGrp="1"/>
          </p:cNvGraphicFramePr>
          <p:nvPr>
            <p:extLst>
              <p:ext uri="{D42A27DB-BD31-4B8C-83A1-F6EECF244321}">
                <p14:modId xmlns:p14="http://schemas.microsoft.com/office/powerpoint/2010/main" val="658631105"/>
              </p:ext>
            </p:extLst>
          </p:nvPr>
        </p:nvGraphicFramePr>
        <p:xfrm>
          <a:off x="0" y="233491"/>
          <a:ext cx="9144000" cy="6659350"/>
        </p:xfrm>
        <a:graphic>
          <a:graphicData uri="http://schemas.openxmlformats.org/drawingml/2006/table">
            <a:tbl>
              <a:tblPr firstRow="1" firstCol="1" bandRow="1"/>
              <a:tblGrid>
                <a:gridCol w="3994484">
                  <a:extLst>
                    <a:ext uri="{9D8B030D-6E8A-4147-A177-3AD203B41FA5}">
                      <a16:colId xmlns:a16="http://schemas.microsoft.com/office/drawing/2014/main" val="422991267"/>
                    </a:ext>
                  </a:extLst>
                </a:gridCol>
                <a:gridCol w="5149516">
                  <a:extLst>
                    <a:ext uri="{9D8B030D-6E8A-4147-A177-3AD203B41FA5}">
                      <a16:colId xmlns:a16="http://schemas.microsoft.com/office/drawing/2014/main" val="1794212662"/>
                    </a:ext>
                  </a:extLst>
                </a:gridCol>
              </a:tblGrid>
              <a:tr h="2175669">
                <a:tc>
                  <a:txBody>
                    <a:bodyPr/>
                    <a:lstStyle/>
                    <a:p>
                      <a:pPr algn="just">
                        <a:lnSpc>
                          <a:spcPts val="1200"/>
                        </a:lnSpc>
                      </a:pPr>
                      <a:r>
                        <a:rPr lang="en-US" sz="9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Many of you will have the ability to affect </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and shape macro-economic decisions involving the destiny of many nations.  Here too, there is </a:t>
                      </a:r>
                      <a:r>
                        <a:rPr lang="en-US" sz="9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great need for individuals who are well-prepared, </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“wise as serpents and innocent as doves” (</a:t>
                      </a:r>
                      <a:r>
                        <a:rPr lang="en-US" sz="950" i="1" kern="100" dirty="0">
                          <a:effectLst/>
                          <a:latin typeface="游明朝" panose="02020400000000000000" pitchFamily="18" charset="-128"/>
                          <a:ea typeface="游明朝" panose="02020400000000000000" pitchFamily="18" charset="-128"/>
                          <a:cs typeface="Times New Roman" panose="02020603050405020304" pitchFamily="18" charset="0"/>
                        </a:rPr>
                        <a:t>Mt</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 10:16).  Individuals capable of caring for “the sustainable development of countries and [ensuring] that they are not subjected to oppressive lending systems which, far from promoting progress, subject people to mechanisms which generate greater poverty, exclusion and dependence”.</a:t>
                      </a:r>
                      <a:r>
                        <a:rPr lang="en-US" sz="9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[20]</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  Lending systems, by themselves, lead to poverty and dependence.  It is legitimate to call for the development of </a:t>
                      </a:r>
                      <a:r>
                        <a:rPr lang="en-US" sz="9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 model of international solidarity </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capable of acknowledging and respecting interdependence between nations and </a:t>
                      </a:r>
                      <a:r>
                        <a:rPr lang="en-US" sz="950" kern="100" dirty="0" err="1">
                          <a:effectLst/>
                          <a:latin typeface="游明朝" panose="02020400000000000000" pitchFamily="18" charset="-128"/>
                          <a:ea typeface="游明朝" panose="02020400000000000000" pitchFamily="18" charset="-128"/>
                          <a:cs typeface="Times New Roman" panose="02020603050405020304" pitchFamily="18" charset="0"/>
                        </a:rPr>
                        <a:t>favouring</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 mechanisms of control that prevent any kind of subjection.  And working for the promotion of the most disadvantaged and developing countries, for every people is called to become the artisan of its own destiny and that of the entire world.</a:t>
                      </a:r>
                      <a:r>
                        <a:rPr lang="en-US" sz="9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[21]</a:t>
                      </a:r>
                      <a:endParaRPr lang="ja-JP" sz="9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9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94310" indent="-194310" algn="just">
                        <a:lnSpc>
                          <a:spcPts val="1200"/>
                        </a:lnSpc>
                      </a:pPr>
                      <a:r>
                        <a:rPr lang="en-US" sz="9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[20]</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95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Address to the United Nations General Assembly</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 (25 September 2015).</a:t>
                      </a:r>
                      <a:endParaRPr lang="ja-JP" sz="9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9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[21]</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 Cf. </a:t>
                      </a:r>
                      <a:r>
                        <a:rPr lang="en-US" sz="95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PP</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 65.</a:t>
                      </a:r>
                      <a:endParaRPr lang="ja-JP" sz="9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5393" marR="35393" marT="27855" marB="278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1270" algn="just">
                        <a:lnSpc>
                          <a:spcPts val="1200"/>
                        </a:lnSpc>
                      </a:pPr>
                      <a:r>
                        <a:rPr lang="ja-JP" sz="10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皆さんの多くは将来、マクロ経済に関する意志決定に大きな影響を与え、幾つもの</a:t>
                      </a:r>
                      <a:r>
                        <a:rPr lang="en-US" sz="10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nations</a:t>
                      </a:r>
                      <a:r>
                        <a:rPr lang="ja-JP" sz="10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の命運を左右する</a:t>
                      </a:r>
                      <a:r>
                        <a:rPr lang="en-US" sz="10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ability</a:t>
                      </a:r>
                      <a:r>
                        <a:rPr lang="ja-JP" sz="10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を持つことになります</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。そうなっても「蛇のように賢く、鳩のように無垢」（マタイ</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10:16</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）の心構えができた</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individuals </a:t>
                      </a:r>
                      <a:r>
                        <a:rPr lang="en-US" altLang="ja-JP" sz="1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en-US" sz="10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altLang="ja-JP" sz="1000" kern="100" dirty="0">
                          <a:effectLst/>
                          <a:latin typeface="游明朝" panose="02020400000000000000" pitchFamily="18" charset="-128"/>
                          <a:ea typeface="游明朝" panose="02020400000000000000" pitchFamily="18" charset="-128"/>
                          <a:cs typeface="Times New Roman" panose="02020603050405020304" pitchFamily="18" charset="0"/>
                        </a:rPr>
                        <a:t>3]</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であり続けることがとても必要です。即ち「進歩促進とは程遠い抑圧的な融資システムは、更なる貧困・疎外・依存の発生メカニズムに</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people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を従属させます。この様な融資システムへの従属を阻止し、</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countries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の持続可能な発展」</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[20]</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をケアする</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capability</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を持つ</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individuals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がとても必要です。融資システムはそれ単独で、貧困と依存を惹起します。</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altLang="ja-JP" sz="10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従って以下に述べる三つの事柄が</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capable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な</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a model of international solidarity</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を、社会展開するよう求めるのが</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legitimate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（形而下の法律において正当）です。即ち（</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nations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間の相互依存を重視尊重し、（</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2</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）如何なる種類の従属も阻止できる権力制御機構を支持し、それらの結果、（</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3</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）不利な立場にある者達と開発途上国とが進歩促進されるよう</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work</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する。これらが</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capable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な</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a model of international solidarity</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を社会展開するよう要請する。この要請が形而下の法律において正当です。なぜなら、全ての</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people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は、自分と全形而下界に課せられた神意に関する</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artisan</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（職人）となるようそれぞれ召命を受けているからです。</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[21]</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88900" indent="-88900" algn="just">
                        <a:lnSpc>
                          <a:spcPts val="1200"/>
                        </a:lnSpc>
                      </a:pPr>
                      <a:r>
                        <a:rPr lang="en-US" altLang="ja-JP" sz="1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en-US" sz="10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altLang="ja-JP" sz="1000" kern="100" dirty="0">
                          <a:effectLst/>
                          <a:latin typeface="游明朝" panose="02020400000000000000" pitchFamily="18" charset="-128"/>
                          <a:ea typeface="游明朝" panose="02020400000000000000" pitchFamily="18" charset="-128"/>
                          <a:cs typeface="Times New Roman" panose="02020603050405020304" pitchFamily="18" charset="0"/>
                        </a:rPr>
                        <a:t>3]</a:t>
                      </a:r>
                      <a:r>
                        <a:rPr lang="en-US" altLang="ja-JP" sz="1000" u="sng" dirty="0">
                          <a:solidFill>
                            <a:srgbClr val="0563C1"/>
                          </a:solidFill>
                          <a:effectLst/>
                          <a:latin typeface="游明朝" panose="02020400000000000000" pitchFamily="18" charset="-128"/>
                          <a:cs typeface="Times New Roman" panose="02020603050405020304" pitchFamily="18" charset="0"/>
                          <a:hlinkClick r:id="rId8">
                            <a:extLst>
                              <a:ext uri="{A12FA001-AC4F-418D-AE19-62706E023703}">
                                <ahyp:hlinkClr xmlns:ahyp="http://schemas.microsoft.com/office/drawing/2018/hyperlinkcolor" val="tx"/>
                              </a:ext>
                            </a:extLst>
                          </a:hlinkClick>
                        </a:rPr>
                        <a:t> 2020年5月の分科会</a:t>
                      </a:r>
                      <a:r>
                        <a:rPr lang="ja-JP" altLang="en-US" sz="1000" kern="100" dirty="0">
                          <a:effectLst/>
                          <a:latin typeface="游明朝" panose="02020400000000000000" pitchFamily="18" charset="-128"/>
                          <a:ea typeface="游明朝" panose="02020400000000000000" pitchFamily="18" charset="-128"/>
                          <a:cs typeface="Times New Roman" panose="02020603050405020304" pitchFamily="18" charset="0"/>
                        </a:rPr>
                        <a:t>で説明したフランシスコ教皇独特の</a:t>
                      </a:r>
                      <a:r>
                        <a:rPr lang="en-US" altLang="ja-JP" sz="1000" kern="100" dirty="0">
                          <a:effectLst/>
                          <a:latin typeface="游明朝" panose="02020400000000000000" pitchFamily="18" charset="-128"/>
                          <a:ea typeface="游明朝" panose="02020400000000000000" pitchFamily="18" charset="-128"/>
                          <a:cs typeface="Times New Roman" panose="02020603050405020304" pitchFamily="18" charset="0"/>
                        </a:rPr>
                        <a:t>peoples</a:t>
                      </a:r>
                      <a:r>
                        <a:rPr lang="ja-JP" altLang="en-US" sz="1000" kern="100" dirty="0">
                          <a:effectLst/>
                          <a:latin typeface="游明朝" panose="02020400000000000000" pitchFamily="18" charset="-128"/>
                          <a:ea typeface="游明朝" panose="02020400000000000000" pitchFamily="18" charset="-128"/>
                          <a:cs typeface="Times New Roman" panose="02020603050405020304" pitchFamily="18" charset="0"/>
                        </a:rPr>
                        <a:t>と</a:t>
                      </a:r>
                      <a:r>
                        <a:rPr lang="en-US" altLang="ja-JP" sz="1000" kern="100" dirty="0">
                          <a:effectLst/>
                          <a:latin typeface="游明朝" panose="02020400000000000000" pitchFamily="18" charset="-128"/>
                          <a:ea typeface="游明朝" panose="02020400000000000000" pitchFamily="18" charset="-128"/>
                          <a:cs typeface="Times New Roman" panose="02020603050405020304" pitchFamily="18" charset="0"/>
                        </a:rPr>
                        <a:t>individuals</a:t>
                      </a:r>
                      <a:r>
                        <a:rPr lang="ja-JP" altLang="en-US" sz="1000" kern="100" dirty="0">
                          <a:effectLst/>
                          <a:latin typeface="游明朝" panose="02020400000000000000" pitchFamily="18" charset="-128"/>
                          <a:ea typeface="游明朝" panose="02020400000000000000" pitchFamily="18" charset="-128"/>
                          <a:cs typeface="Times New Roman" panose="02020603050405020304" pitchFamily="18" charset="0"/>
                        </a:rPr>
                        <a:t>との対比に留意。ザックリといえば、</a:t>
                      </a:r>
                      <a:r>
                        <a:rPr lang="en-US" altLang="ja-JP" sz="1000" kern="100" dirty="0">
                          <a:effectLst/>
                          <a:latin typeface="游明朝" panose="02020400000000000000" pitchFamily="18" charset="-128"/>
                          <a:ea typeface="游明朝" panose="02020400000000000000" pitchFamily="18" charset="-128"/>
                          <a:cs typeface="Times New Roman" panose="02020603050405020304" pitchFamily="18" charset="0"/>
                        </a:rPr>
                        <a:t>peoples</a:t>
                      </a:r>
                      <a:r>
                        <a:rPr lang="ja-JP" altLang="en-US" sz="1000" kern="100" dirty="0">
                          <a:effectLst/>
                          <a:latin typeface="游明朝" panose="02020400000000000000" pitchFamily="18" charset="-128"/>
                          <a:ea typeface="游明朝" panose="02020400000000000000" pitchFamily="18" charset="-128"/>
                          <a:cs typeface="Times New Roman" panose="02020603050405020304" pitchFamily="18" charset="0"/>
                        </a:rPr>
                        <a:t>は形而上界を重視して生きる人々、</a:t>
                      </a:r>
                      <a:r>
                        <a:rPr lang="en-US" altLang="ja-JP" sz="1000" kern="100" dirty="0">
                          <a:effectLst/>
                          <a:latin typeface="游明朝" panose="02020400000000000000" pitchFamily="18" charset="-128"/>
                          <a:ea typeface="游明朝" panose="02020400000000000000" pitchFamily="18" charset="-128"/>
                          <a:cs typeface="Times New Roman" panose="02020603050405020304" pitchFamily="18" charset="0"/>
                        </a:rPr>
                        <a:t>individuals</a:t>
                      </a:r>
                      <a:r>
                        <a:rPr lang="ja-JP" altLang="en-US" sz="1000" kern="100" dirty="0">
                          <a:effectLst/>
                          <a:latin typeface="游明朝" panose="02020400000000000000" pitchFamily="18" charset="-128"/>
                          <a:ea typeface="游明朝" panose="02020400000000000000" pitchFamily="18" charset="-128"/>
                          <a:cs typeface="Times New Roman" panose="02020603050405020304" pitchFamily="18" charset="0"/>
                        </a:rPr>
                        <a:t>は形而下界を重視して生きる人々。</a:t>
                      </a:r>
                      <a:endParaRPr lang="en-US"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[20] </a:t>
                      </a:r>
                      <a:r>
                        <a:rPr lang="en-US" sz="10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9"/>
                        </a:rPr>
                        <a:t>国連総会への教皇演説</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2015</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年</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9</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月</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25</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日）</a:t>
                      </a:r>
                    </a:p>
                    <a:p>
                      <a:pPr marL="112713" indent="-136525"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altLang="ja-JP" sz="10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論旨は、</a:t>
                      </a:r>
                      <a:r>
                        <a:rPr lang="en-US" sz="10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0"/>
                        </a:rPr>
                        <a:t>2018年分科会＃5</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で紹介した</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2014</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年</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WMPM</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教皇メッセージ「</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balance sheets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（貸借対照表）を持つタイプの経済は･･･必ず戦争を引き起こす」と符合する。</a:t>
                      </a:r>
                    </a:p>
                    <a:p>
                      <a:pPr marL="1270"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[21] </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聖パウロ</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6</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世回勅『ポプロールム・プログレシオ』、</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65</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5393" marR="35393" marT="27855" marB="278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12265437"/>
                  </a:ext>
                </a:extLst>
              </a:tr>
              <a:tr h="2175669">
                <a:tc>
                  <a:txBody>
                    <a:bodyPr/>
                    <a:lstStyle/>
                    <a:p>
                      <a:pPr algn="ctr">
                        <a:lnSpc>
                          <a:spcPts val="1200"/>
                        </a:lnSpc>
                      </a:pP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 * *</a:t>
                      </a:r>
                      <a:endParaRPr lang="ja-JP" sz="9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lnSpc>
                          <a:spcPts val="1200"/>
                        </a:lnSpc>
                      </a:pP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9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Dear young people, “today we have a great opportunity to express our innate sense of fraternity, to be Good Samaritans who bear the pain of other people’s troubles rather than fomenting greater hatred and resentment”.</a:t>
                      </a:r>
                      <a:r>
                        <a:rPr lang="en-US" sz="9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1"/>
                        </a:rPr>
                        <a:t>[22]</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  An unpredictable future is already dawning.  Each of you, starting from the places in which you work and make decisions, can accomplish much.  Do not seek shortcuts, however attractive, that prevent you from getting involved and being a leaven wherever you find yourselves (cf. </a:t>
                      </a:r>
                      <a:r>
                        <a:rPr lang="en-US" sz="950" i="1" kern="100" dirty="0">
                          <a:effectLst/>
                          <a:latin typeface="游明朝" panose="02020400000000000000" pitchFamily="18" charset="-128"/>
                          <a:ea typeface="游明朝" panose="02020400000000000000" pitchFamily="18" charset="-128"/>
                          <a:cs typeface="Times New Roman" panose="02020603050405020304" pitchFamily="18" charset="0"/>
                        </a:rPr>
                        <a:t>Lk </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13:20-21).  No shortcuts!  Be a leaven!  Roll up your sleeves!  Once the present health crisis has passed, the worst reaction would be to fall even more deeply into feverish consumerism and forms of selfish self-protection.  Remember: we never emerge from a crisis unaffected: either we end up better or worse.  Let us foster what is good, make the most of this moment and place ourselves at the service of the common good.  God grant that in the end there will no longer be “others”, but that we adopt a style of life where we can speak only of “us”.</a:t>
                      </a:r>
                      <a:r>
                        <a:rPr lang="en-US" sz="9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2"/>
                        </a:rPr>
                        <a:t>[23]</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  Of a great “us”.  Not of a petty “us” and then of “others”.  That will not do.</a:t>
                      </a:r>
                      <a:endParaRPr lang="ja-JP" sz="9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9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9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3"/>
                        </a:rPr>
                        <a:t>[22]</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95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4"/>
                        </a:rPr>
                        <a:t>FT</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 77.</a:t>
                      </a:r>
                      <a:endParaRPr lang="ja-JP" sz="9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9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5"/>
                        </a:rPr>
                        <a:t>[23]</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 Cf. </a:t>
                      </a:r>
                      <a:r>
                        <a:rPr lang="en-US" sz="9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6"/>
                        </a:rPr>
                        <a:t>ibid</a:t>
                      </a:r>
                      <a:r>
                        <a:rPr lang="en-US" sz="950" kern="100" dirty="0">
                          <a:effectLst/>
                          <a:latin typeface="游明朝" panose="02020400000000000000" pitchFamily="18" charset="-128"/>
                          <a:ea typeface="游明朝" panose="02020400000000000000" pitchFamily="18" charset="-128"/>
                          <a:cs typeface="Times New Roman" panose="02020603050405020304" pitchFamily="18" charset="0"/>
                        </a:rPr>
                        <a:t>., 35.</a:t>
                      </a:r>
                      <a:endParaRPr lang="ja-JP" sz="9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5393" marR="35393" marT="27855" marB="278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 *</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pP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親愛なる</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young people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、「今日私達は、私達が生まれながらに持つ兄弟姉妹愛の感覚を表明する絶好の機会を得ました。憎しみや恨みを募らせるのではなく、困難に陥った他の</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people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の痛みを背負う、もう一人の良きサマリア人になる好機です。」</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[22] </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予測のつかない未来は既に始まっています。皆さん一人一人が、各々の持ち場と意志決定分野から始めて、多くのことを成し遂げることができるはずです。どんなに魅力的に見えても近道を求めてはいけません。それでは、自身が現場の一員となって見つけるパン種（ルカ</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13:20-21</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になることが出来なくなってしまいます。近道なんてありません！パン種になりましょう！腕まくりをして！今回のコロナ危機が収まったとして、反動として最悪なのは、激しい消費主義に更に深く陥り、利己的な自己保身を形成することです。思い出しましょう。何らかの危機から何の影響も受けずに抜け出すことはあり得ません。以前よりも悪くなってか、良くなってかのどちらかです。良い方を育みましょう。この機会を活かして私達自身が共通善に奉仕する者となるようにしましょう。「あの人達」で終わらせず、ひたすら「私達」であり続ける生活様式が一般的になるように神に願いましょう。</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[23] </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一つになった素晴らしい「私達」。決して、一つになった可哀想な「私達」ではありません。それでは「あの人達」になってしまい、上手くいきません。</a:t>
                      </a:r>
                    </a:p>
                    <a:p>
                      <a:pPr marL="1270"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[22] 2020</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年回勅『</a:t>
                      </a:r>
                      <a:r>
                        <a:rPr lang="en-US" sz="10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7"/>
                        </a:rPr>
                        <a:t>兄弟姉妹の皆さん</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77</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[23] </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同上、</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35</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5393" marR="35393" marT="27855" marB="278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46115576"/>
                  </a:ext>
                </a:extLst>
              </a:tr>
            </a:tbl>
          </a:graphicData>
        </a:graphic>
      </p:graphicFrame>
    </p:spTree>
    <p:extLst>
      <p:ext uri="{BB962C8B-B14F-4D97-AF65-F5344CB8AC3E}">
        <p14:creationId xmlns:p14="http://schemas.microsoft.com/office/powerpoint/2010/main" val="2293241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4AEE33-4EB8-F5BC-5CBD-868BC218B50F}"/>
              </a:ext>
            </a:extLst>
          </p:cNvPr>
          <p:cNvSpPr>
            <a:spLocks noGrp="1"/>
          </p:cNvSpPr>
          <p:nvPr>
            <p:ph type="title"/>
          </p:nvPr>
        </p:nvSpPr>
        <p:spPr>
          <a:xfrm>
            <a:off x="160773" y="813917"/>
            <a:ext cx="8822453" cy="813915"/>
          </a:xfrm>
        </p:spPr>
        <p:txBody>
          <a:bodyPr>
            <a:noAutofit/>
          </a:bodyPr>
          <a:lstStyle/>
          <a:p>
            <a:pPr algn="just"/>
            <a:r>
              <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rPr>
              <a:t>新たな経済文化、そこでは</a:t>
            </a: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rPr>
              <a:t>諸々の夢を植え付け、諸々の預言とヴィジョンを引き出し、諸々の希望を花開かせ、信頼を生み、傷をいやし、ともに関係性を紡ぎ、希望の夜明けを覚醒させ、互いに学び合い、そして聡明な機知、つまり時と場合に応じて働く才知を創り出す。これらのことが</a:t>
            </a:r>
            <a:r>
              <a:rPr lang="en-US" altLang="ja-JP" sz="2000" kern="100" dirty="0">
                <a:effectLst/>
                <a:latin typeface="游明朝" panose="02020400000000000000" pitchFamily="18" charset="-128"/>
                <a:ea typeface="游明朝" panose="02020400000000000000" pitchFamily="18" charset="-128"/>
                <a:cs typeface="Times New Roman" panose="02020603050405020304" pitchFamily="18" charset="0"/>
              </a:rPr>
              <a:t>abilities</a:t>
            </a:r>
            <a:r>
              <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rPr>
              <a:t>となります。そしてこの様な機知が必ず、諸々の精神を光で照らし、心を温め、手に力を与え、</a:t>
            </a:r>
            <a:r>
              <a:rPr lang="en-US" altLang="ja-JP" sz="2000" kern="100" dirty="0">
                <a:effectLst/>
                <a:latin typeface="游明朝" panose="02020400000000000000" pitchFamily="18" charset="-128"/>
                <a:ea typeface="游明朝" panose="02020400000000000000" pitchFamily="18" charset="-128"/>
                <a:cs typeface="Times New Roman" panose="02020603050405020304" pitchFamily="18" charset="0"/>
              </a:rPr>
              <a:t>young people</a:t>
            </a:r>
            <a:r>
              <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rPr>
              <a:t>の中に——すべての</a:t>
            </a:r>
            <a:r>
              <a:rPr lang="en-US" altLang="ja-JP" sz="2000" kern="100" dirty="0">
                <a:effectLst/>
                <a:latin typeface="游明朝" panose="02020400000000000000" pitchFamily="18" charset="-128"/>
                <a:ea typeface="游明朝" panose="02020400000000000000" pitchFamily="18" charset="-128"/>
                <a:cs typeface="Times New Roman" panose="02020603050405020304" pitchFamily="18" charset="0"/>
              </a:rPr>
              <a:t>young people</a:t>
            </a:r>
            <a:r>
              <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rPr>
              <a:t>、誰も排除されません——福音の喜びに満ちた目指すべき未来（</a:t>
            </a:r>
            <a:r>
              <a:rPr lang="en-US" altLang="ja-JP" sz="2000" kern="100" dirty="0">
                <a:effectLst/>
                <a:latin typeface="游明朝" panose="02020400000000000000" pitchFamily="18" charset="-128"/>
                <a:ea typeface="游明朝" panose="02020400000000000000" pitchFamily="18" charset="-128"/>
                <a:cs typeface="Times New Roman" panose="02020603050405020304" pitchFamily="18" charset="0"/>
              </a:rPr>
              <a:t>the future</a:t>
            </a:r>
            <a:r>
              <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rPr>
              <a:t>）のヴィジョンを</a:t>
            </a:r>
            <a:r>
              <a:rPr lang="en-US" altLang="ja-JP" sz="2000" kern="100" dirty="0">
                <a:effectLst/>
                <a:latin typeface="游明朝" panose="02020400000000000000" pitchFamily="18" charset="-128"/>
                <a:ea typeface="游明朝" panose="02020400000000000000" pitchFamily="18" charset="-128"/>
                <a:cs typeface="Times New Roman" panose="02020603050405020304" pitchFamily="18" charset="0"/>
              </a:rPr>
              <a:t>inspire</a:t>
            </a:r>
            <a:r>
              <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rPr>
              <a:t>します。</a:t>
            </a:r>
            <a:endParaRPr kumimoji="1" lang="ja-JP" altLang="en-US" sz="2000" dirty="0"/>
          </a:p>
        </p:txBody>
      </p:sp>
      <p:sp>
        <p:nvSpPr>
          <p:cNvPr id="3" name="スライド番号プレースホルダー 2">
            <a:extLst>
              <a:ext uri="{FF2B5EF4-FFF2-40B4-BE49-F238E27FC236}">
                <a16:creationId xmlns:a16="http://schemas.microsoft.com/office/drawing/2014/main" id="{B8117E26-04D4-F257-4C45-5E7BC77F6B7A}"/>
              </a:ext>
            </a:extLst>
          </p:cNvPr>
          <p:cNvSpPr>
            <a:spLocks noGrp="1"/>
          </p:cNvSpPr>
          <p:nvPr>
            <p:ph type="sldNum" sz="quarter" idx="12"/>
          </p:nvPr>
        </p:nvSpPr>
        <p:spPr/>
        <p:txBody>
          <a:bodyPr/>
          <a:lstStyle/>
          <a:p>
            <a:fld id="{D2CFAB68-B97E-44C6-B903-0A221F45C963}" type="slidenum">
              <a:rPr kumimoji="1" lang="ja-JP" altLang="en-US" smtClean="0"/>
              <a:t>9</a:t>
            </a:fld>
            <a:endParaRPr kumimoji="1" lang="ja-JP" altLang="en-US"/>
          </a:p>
        </p:txBody>
      </p:sp>
      <p:graphicFrame>
        <p:nvGraphicFramePr>
          <p:cNvPr id="5" name="表 4">
            <a:extLst>
              <a:ext uri="{FF2B5EF4-FFF2-40B4-BE49-F238E27FC236}">
                <a16:creationId xmlns:a16="http://schemas.microsoft.com/office/drawing/2014/main" id="{30498D96-5005-36E3-C3F9-21882585584C}"/>
              </a:ext>
            </a:extLst>
          </p:cNvPr>
          <p:cNvGraphicFramePr>
            <a:graphicFrameLocks noGrp="1"/>
          </p:cNvGraphicFramePr>
          <p:nvPr>
            <p:extLst>
              <p:ext uri="{D42A27DB-BD31-4B8C-83A1-F6EECF244321}">
                <p14:modId xmlns:p14="http://schemas.microsoft.com/office/powerpoint/2010/main" val="3974555309"/>
              </p:ext>
            </p:extLst>
          </p:nvPr>
        </p:nvGraphicFramePr>
        <p:xfrm>
          <a:off x="260683" y="2324099"/>
          <a:ext cx="8622632" cy="4351338"/>
        </p:xfrm>
        <a:graphic>
          <a:graphicData uri="http://schemas.openxmlformats.org/drawingml/2006/table">
            <a:tbl>
              <a:tblPr firstRow="1" firstCol="1" bandRow="1"/>
              <a:tblGrid>
                <a:gridCol w="4311316">
                  <a:extLst>
                    <a:ext uri="{9D8B030D-6E8A-4147-A177-3AD203B41FA5}">
                      <a16:colId xmlns:a16="http://schemas.microsoft.com/office/drawing/2014/main" val="3925696689"/>
                    </a:ext>
                  </a:extLst>
                </a:gridCol>
                <a:gridCol w="4311316">
                  <a:extLst>
                    <a:ext uri="{9D8B030D-6E8A-4147-A177-3AD203B41FA5}">
                      <a16:colId xmlns:a16="http://schemas.microsoft.com/office/drawing/2014/main" val="2269159911"/>
                    </a:ext>
                  </a:extLst>
                </a:gridCol>
              </a:tblGrid>
              <a:tr h="4351338">
                <a:tc>
                  <a:txBody>
                    <a:bodyPr/>
                    <a:lstStyle/>
                    <a:p>
                      <a:pPr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History teaches us that no system or crisis can completely suppress the abilities, ingenuity and creativity that God constantly awakens within us.  With dedication and fidelity to your peoples, and to your present and future, you can join others in forging new ways to make history.  Do not be afraid to get involved and touch the soul of your cities with the gaze of Jesus.  Do not fear to enter courageously the conflicts and crossroads of history in order to anoint them with the fragrance of the Beatitudes.  Do not fear, for </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no one is saved alone</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You are young people from 115 countries.  I ask you to recognize our need for one another in giving birth to an economic culture able “to plant dream</a:t>
                      </a:r>
                      <a:r>
                        <a:rPr lang="en-US" sz="1050"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s</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draw forth prophecie</a:t>
                      </a:r>
                      <a:r>
                        <a:rPr lang="en-US" sz="1050"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s </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and vision</a:t>
                      </a:r>
                      <a:r>
                        <a:rPr lang="en-US" sz="1050"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s</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allow hope to flourish, inspire trust, bind up wounds, weave together relationship</a:t>
                      </a:r>
                      <a:r>
                        <a:rPr lang="en-US" sz="1050"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s</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awaken a dawn of hope, learn from one another and create a bright </a:t>
                      </a:r>
                      <a:r>
                        <a:rPr lang="en-US"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resourcefulness</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that will enlighten mind</a:t>
                      </a:r>
                      <a:r>
                        <a:rPr lang="en-US" sz="1050"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s,</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warm heart</a:t>
                      </a:r>
                      <a:r>
                        <a:rPr lang="en-US" sz="1050"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s</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give strength to our hand</a:t>
                      </a:r>
                      <a:r>
                        <a:rPr lang="en-US" sz="1050"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s</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and inspire in young people – all young people, with no one excluded – a vision of the future filled with the joy of the Gospel”.</a:t>
                      </a: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[24]</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Thank you!</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94310" indent="-194310" algn="just">
                        <a:lnSpc>
                          <a:spcPts val="1200"/>
                        </a:lnSpc>
                      </a:pP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[24]</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05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Opening Address at the Synod for Young People</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(3 October 2018).</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6013" marR="66013" marT="51954" marB="5195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1270" algn="just">
                        <a:lnSpc>
                          <a:spcPts val="1200"/>
                        </a:lnSpc>
                      </a:pP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どの様な社会システムも危機も、神が私達の内に常に覚醒させる</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abilities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（形而下の法律によって正当とされる能力）・創意工夫・創造性を、完全には抑圧できない。</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altLang="ja-JP" sz="1050" kern="100" dirty="0">
                          <a:effectLst/>
                          <a:latin typeface="游明朝" panose="02020400000000000000" pitchFamily="18" charset="-128"/>
                          <a:ea typeface="游明朝" panose="02020400000000000000" pitchFamily="18" charset="-128"/>
                          <a:cs typeface="Times New Roman" panose="02020603050405020304" pitchFamily="18" charset="0"/>
                        </a:rPr>
                        <a:t>5</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このことを歴史は教えてくれました。</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your peoples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に対し、皆さんの現在と未来とに対し、忠実な献身を寄せつつ、他者達とともに、歴史を紡ぐ新たな方法を鍛造することは難しくありません。イエスへの意識的注視をもって、巻き込まれることを恐れず、皆さんの生活の場の魂に触れましょう。八福の教えの聖油香をもって、恐れず勇敢に、歴史の切り替え点にある諸々の利益相反に立ち入りましょう。恐れることはありません。</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no one is saved alone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なのですから。</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115</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ヶ国からお集まりの</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young people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の皆さんにお願いします。新たな経済文化の誕生には、互いに互いを必要とするのだと認識してください。新たな経済文化、そこでは「諸々の夢を植え付け、諸々の預言とヴィジョンを引き出し、諸々の希望を花開かせ、信頼を生み、傷をいやし、ともに関係性を紡ぎ、希望の夜明けを覚醒させ、互いに学び合い、そして聡明な機知、つまり時と場合に応じて働く才知を創り出す。これらのことが</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abilities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となります。</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altLang="ja-JP" sz="1050" kern="100" dirty="0">
                          <a:effectLst/>
                          <a:latin typeface="游明朝" panose="02020400000000000000" pitchFamily="18" charset="-128"/>
                          <a:ea typeface="游明朝" panose="02020400000000000000" pitchFamily="18" charset="-128"/>
                          <a:cs typeface="Times New Roman" panose="02020603050405020304" pitchFamily="18" charset="0"/>
                        </a:rPr>
                        <a:t>5</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そしてこの様な機知が必ず、諸々の精神を光で照らし、心を温め、手に力を与え、</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young people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の中に——すべての</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young people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、誰も排除されません——福音の喜びに満ちた目指すべき未来（</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the future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）のヴィジョンを</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inspire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します。」</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[24]</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　ありがとうございます！</a:t>
                      </a:r>
                    </a:p>
                    <a:p>
                      <a:pPr marL="1270"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[24] </a:t>
                      </a:r>
                      <a:r>
                        <a:rPr lang="en-US" sz="105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若者シノドス開会教皇挨拶</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2018</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年</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10</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月</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3</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日）</a:t>
                      </a:r>
                    </a:p>
                    <a:p>
                      <a:pPr marL="88900" indent="-88900"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altLang="ja-JP" sz="1050" kern="100" dirty="0">
                          <a:effectLst/>
                          <a:latin typeface="游明朝" panose="02020400000000000000" pitchFamily="18" charset="-128"/>
                          <a:ea typeface="游明朝" panose="02020400000000000000" pitchFamily="18" charset="-128"/>
                          <a:cs typeface="Times New Roman" panose="02020603050405020304" pitchFamily="18" charset="0"/>
                        </a:rPr>
                        <a:t>5</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この段落原英文の</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1st sentence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と最終</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sentence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は類似内容の言い換えとなっている。構文も「</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able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同根語」「制限用法関係代名詞</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that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節」と類似している。類似のニュアンスを出すために、最終</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sentence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訳文にも</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abilities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を使うことにした。</a:t>
                      </a:r>
                    </a:p>
                  </a:txBody>
                  <a:tcPr marL="66013" marR="66013" marT="51954" marB="5195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4913"/>
                  </a:ext>
                </a:extLst>
              </a:tr>
            </a:tbl>
          </a:graphicData>
        </a:graphic>
      </p:graphicFrame>
    </p:spTree>
    <p:extLst>
      <p:ext uri="{BB962C8B-B14F-4D97-AF65-F5344CB8AC3E}">
        <p14:creationId xmlns:p14="http://schemas.microsoft.com/office/powerpoint/2010/main" val="33816033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4835</TotalTime>
  <Words>10203</Words>
  <Application>Microsoft Office PowerPoint</Application>
  <PresentationFormat>画面に合わせる (4:3)</PresentationFormat>
  <Paragraphs>169</Paragraphs>
  <Slides>9</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9</vt:i4>
      </vt:variant>
    </vt:vector>
  </HeadingPairs>
  <TitlesOfParts>
    <vt:vector size="17" baseType="lpstr">
      <vt:lpstr>游ゴシック</vt:lpstr>
      <vt:lpstr>游ゴシック Light</vt:lpstr>
      <vt:lpstr>游明朝</vt:lpstr>
      <vt:lpstr>Arial</vt:lpstr>
      <vt:lpstr>Arial Narrow</vt:lpstr>
      <vt:lpstr>Calibri</vt:lpstr>
      <vt:lpstr>Calibri Light</vt:lpstr>
      <vt:lpstr>Office テーマ</vt:lpstr>
      <vt:lpstr>真生会館 学び合いの会 分科会(2023年) 教皇フランシスコの思想   Economy of Francesco 開催趣旨と各回教皇メッセージ 発表英文資料の精読</vt:lpstr>
      <vt:lpstr>a different economic narrativeが緊急に必要</vt:lpstr>
      <vt:lpstr>私達の諸々の意志決定と行動がもたらすeffectsは personallyに皆さんをaffectしていく。</vt:lpstr>
      <vt:lpstr>飢饉は、物的資源の欠乏というよりも社会的資源の不足、特に制度的資源の不足によって生ずる。</vt:lpstr>
      <vt:lpstr>形而下の法律の違いを全て乗りこえて大勢の者がお互いに出会う ― こういった取組は、変革に向かう第一歩</vt:lpstr>
      <vt:lpstr>被排他者達は最早、社会の底辺でも周辺でも権利行使不可能域でもなく、社会の外へと、追いやられてしまった｡</vt:lpstr>
      <vt:lpstr>彼らのためにではなく彼らとともに考えましょう。</vt:lpstr>
      <vt:lpstr>融資システムはそれ単独で、貧困と依存を惹起する。</vt:lpstr>
      <vt:lpstr>新たな経済文化、そこでは、諸々の夢を植え付け、諸々の預言とヴィジョンを引き出し、諸々の希望を花開かせ、信頼を生み、傷をいやし、ともに関係性を紡ぎ、希望の夜明けを覚醒させ、互いに学び合い、そして聡明な機知、つまり時と場合に応じて働く才知を創り出す。これらのことがabilitiesとなります。そしてこの様な機知が必ず、諸々の精神を光で照らし、心を温め、手に力を与え、young peopleの中に——すべてのyoung people、誰も排除されません——福音の喜びに満ちた目指すべき未来（the future）のヴィジョンをinspireします。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真生会館 学び合いの会 分科会 教皇フランシスコの思想   第四回PM大会 to dream and work together through solidarity and subsidiarity  in order to build a better society and emerge better from the Covid-19 pandemic.</dc:title>
  <dc:creator>Saito Jun</dc:creator>
  <cp:lastModifiedBy>Saito Jun</cp:lastModifiedBy>
  <cp:revision>38</cp:revision>
  <dcterms:created xsi:type="dcterms:W3CDTF">2022-02-25T09:22:14Z</dcterms:created>
  <dcterms:modified xsi:type="dcterms:W3CDTF">2023-05-18T08:39:01Z</dcterms:modified>
</cp:coreProperties>
</file>